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7" r:id="rId3"/>
    <p:sldId id="279" r:id="rId4"/>
    <p:sldId id="280" r:id="rId5"/>
    <p:sldId id="258" r:id="rId6"/>
    <p:sldId id="260" r:id="rId7"/>
    <p:sldId id="261" r:id="rId8"/>
    <p:sldId id="262" r:id="rId9"/>
    <p:sldId id="264" r:id="rId10"/>
    <p:sldId id="265" r:id="rId11"/>
    <p:sldId id="283" r:id="rId12"/>
    <p:sldId id="284" r:id="rId13"/>
  </p:sldIdLst>
  <p:sldSz cx="9144000" cy="6858000" type="screen4x3"/>
  <p:notesSz cx="8972550" cy="71024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Digital Government OECD-2019</a:t>
            </a:r>
          </a:p>
        </c:rich>
      </c:tx>
      <c:layout>
        <c:manualLayout>
          <c:xMode val="edge"/>
          <c:yMode val="edge"/>
          <c:x val="0.3134642496686246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Score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6"/>
                <c:pt idx="0">
                  <c:v>OECD Average </c:v>
                </c:pt>
                <c:pt idx="1">
                  <c:v>Colombia </c:v>
                </c:pt>
                <c:pt idx="2">
                  <c:v>Chile </c:v>
                </c:pt>
                <c:pt idx="3">
                  <c:v>Uruguay </c:v>
                </c:pt>
                <c:pt idx="4">
                  <c:v>Brazil</c:v>
                </c:pt>
                <c:pt idx="5">
                  <c:v>Argentina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0.5</c:v>
                </c:pt>
                <c:pt idx="1">
                  <c:v>0.73</c:v>
                </c:pt>
                <c:pt idx="2">
                  <c:v>0.41</c:v>
                </c:pt>
                <c:pt idx="3">
                  <c:v>0.6</c:v>
                </c:pt>
                <c:pt idx="4">
                  <c:v>0.52</c:v>
                </c:pt>
                <c:pt idx="5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9-334D-AC3D-28BFDF7ADB0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79262232"/>
        <c:axId val="479260264"/>
      </c:barChart>
      <c:catAx>
        <c:axId val="479262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L"/>
          </a:p>
        </c:txPr>
        <c:crossAx val="479260264"/>
        <c:crosses val="autoZero"/>
        <c:auto val="1"/>
        <c:lblAlgn val="ctr"/>
        <c:lblOffset val="100"/>
        <c:noMultiLvlLbl val="0"/>
      </c:catAx>
      <c:valAx>
        <c:axId val="479260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79262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888105" cy="3567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082888" y="0"/>
            <a:ext cx="3888105" cy="3567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9194B-3B2F-4357-AB26-563DD8F816D7}" type="datetimeFigureOut">
              <a:rPr lang="es-ES" smtClean="0"/>
              <a:t>03/06/2021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889250" y="887413"/>
            <a:ext cx="31940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897255" y="3418067"/>
            <a:ext cx="7178040" cy="27965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745708"/>
            <a:ext cx="3888105" cy="3567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082888" y="6745708"/>
            <a:ext cx="3888105" cy="3567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494E1-590C-45CE-834B-A230C1B570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7852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A494E1-590C-45CE-834B-A230C1B570A3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788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B578A-B746-48F6-B3B4-CBC3609DFB62}" type="slidenum">
              <a:rPr lang="es-ES_tradnl" altLang="es-ES"/>
              <a:pPr>
                <a:defRPr/>
              </a:pPr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210333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77263" y="2583256"/>
            <a:ext cx="6189472" cy="848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09013" y="1159509"/>
            <a:ext cx="6125972" cy="1717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hyperlink" Target="mailto:luis.cerda@unir.net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k.nunez.valdes@gmail.com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mailto:Susana.quiros@unir.ne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hyperlink" Target="mailto:luis.cerda@unir.net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k.nunez.valdes@gmail.com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mailto:Susana.quiros@unir.n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2564334"/>
            <a:ext cx="8839200" cy="41812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0" marR="257810" indent="635" algn="ctr">
              <a:spcBef>
                <a:spcPts val="105"/>
              </a:spcBef>
            </a:pP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of International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400" b="1" spc="-5" dirty="0">
              <a:solidFill>
                <a:srgbClr val="800000"/>
              </a:solidFill>
              <a:cs typeface="Calibri"/>
            </a:endParaRPr>
          </a:p>
          <a:p>
            <a:pPr marL="374650" marR="257810" indent="635" algn="ctr">
              <a:spcBef>
                <a:spcPts val="105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lang="es-ES" sz="2000" dirty="0">
              <a:latin typeface="Times New Roman"/>
              <a:cs typeface="Times New Roman"/>
            </a:endParaRPr>
          </a:p>
          <a:p>
            <a:pPr algn="r"/>
            <a:endParaRPr lang="es-ES" sz="2000" b="1" dirty="0"/>
          </a:p>
          <a:p>
            <a:pPr algn="r"/>
            <a:r>
              <a:rPr lang="es-ES" sz="2000" b="1" dirty="0"/>
              <a:t>Karen Núñez Valdés: </a:t>
            </a:r>
            <a:r>
              <a:rPr lang="de-DE" sz="2000" b="1" dirty="0">
                <a:hlinkClick r:id="rId2"/>
              </a:rPr>
              <a:t>k.nunez.valdes@gmail.com</a:t>
            </a:r>
            <a:endParaRPr lang="es-ES" sz="2000" b="1" dirty="0"/>
          </a:p>
          <a:p>
            <a:pPr algn="r"/>
            <a:r>
              <a:rPr lang="es-ES" sz="2000" b="1" dirty="0">
                <a:solidFill>
                  <a:schemeClr val="accent1"/>
                </a:solidFill>
              </a:rPr>
              <a:t>Universidad de las Américas (Chile) </a:t>
            </a:r>
            <a:endParaRPr lang="es-ES" sz="2000" b="1" dirty="0">
              <a:solidFill>
                <a:schemeClr val="accent1"/>
              </a:solidFill>
              <a:cs typeface="Calibri"/>
            </a:endParaRPr>
          </a:p>
          <a:p>
            <a:pPr algn="ctr">
              <a:lnSpc>
                <a:spcPct val="100000"/>
              </a:lnSpc>
            </a:pPr>
            <a:endParaRPr lang="es-ES" sz="2000" b="1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Luis </a:t>
            </a:r>
            <a:r>
              <a:rPr sz="2000" b="1" spc="-5" dirty="0">
                <a:latin typeface="Calibri"/>
                <a:cs typeface="Calibri"/>
              </a:rPr>
              <a:t>Manuel </a:t>
            </a:r>
            <a:r>
              <a:rPr sz="2000" b="1" spc="-10" dirty="0" err="1">
                <a:latin typeface="Calibri"/>
                <a:cs typeface="Calibri"/>
              </a:rPr>
              <a:t>Cerdá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Suárez</a:t>
            </a:r>
            <a:r>
              <a:rPr lang="es-ES" sz="2000" b="1" spc="-10" dirty="0">
                <a:latin typeface="Calibri"/>
                <a:cs typeface="Calibri"/>
              </a:rPr>
              <a:t>: </a:t>
            </a:r>
            <a:r>
              <a:rPr lang="es-ES" sz="2000" b="1" spc="-10" dirty="0">
                <a:latin typeface="Calibri"/>
                <a:cs typeface="Calibri"/>
                <a:hlinkClick r:id="rId3"/>
              </a:rPr>
              <a:t>luis.cerda@unir.net</a:t>
            </a:r>
            <a:endParaRPr lang="es-ES" sz="2000" b="1" spc="-1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s-ES" sz="2000" b="1" spc="-10" dirty="0">
                <a:latin typeface="Calibri"/>
                <a:cs typeface="Calibri"/>
              </a:rPr>
              <a:t>Susana Quirós y </a:t>
            </a:r>
            <a:r>
              <a:rPr lang="es-ES" sz="2000" b="1" spc="-10" dirty="0" err="1">
                <a:latin typeface="Calibri"/>
                <a:cs typeface="Calibri"/>
              </a:rPr>
              <a:t>Alpera</a:t>
            </a:r>
            <a:r>
              <a:rPr lang="es-ES" sz="2000" b="1" spc="-10" dirty="0">
                <a:latin typeface="Calibri"/>
                <a:cs typeface="Calibri"/>
              </a:rPr>
              <a:t>: </a:t>
            </a:r>
            <a:r>
              <a:rPr lang="es-ES" sz="2000" b="1" spc="-10" dirty="0" err="1">
                <a:latin typeface="Calibri"/>
                <a:cs typeface="Calibri"/>
              </a:rPr>
              <a:t>s</a:t>
            </a:r>
            <a:r>
              <a:rPr lang="es-ES" sz="2000" b="1" spc="-10" dirty="0" err="1">
                <a:latin typeface="Calibri"/>
                <a:cs typeface="Calibri"/>
                <a:hlinkClick r:id="rId4"/>
              </a:rPr>
              <a:t>usana.quiros@unir.net</a:t>
            </a:r>
            <a:endParaRPr lang="es-ES"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s-ES" sz="2000" b="1" spc="-10" dirty="0">
                <a:solidFill>
                  <a:schemeClr val="accent1"/>
                </a:solidFill>
                <a:latin typeface="Calibri"/>
                <a:cs typeface="Calibri"/>
              </a:rPr>
              <a:t>Universidad Internacional </a:t>
            </a:r>
            <a:r>
              <a:rPr lang="es-ES" sz="2000" b="1" spc="-5" dirty="0">
                <a:solidFill>
                  <a:schemeClr val="accent1"/>
                </a:solidFill>
                <a:latin typeface="Calibri"/>
                <a:cs typeface="Calibri"/>
              </a:rPr>
              <a:t>de</a:t>
            </a:r>
            <a:r>
              <a:rPr lang="es-ES" sz="2000" b="1" spc="5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s-ES" sz="2000" b="1" spc="-15" dirty="0">
                <a:solidFill>
                  <a:schemeClr val="accent1"/>
                </a:solidFill>
                <a:latin typeface="Calibri"/>
                <a:cs typeface="Calibri"/>
              </a:rPr>
              <a:t>La Rioja (UNIR, </a:t>
            </a:r>
            <a:r>
              <a:rPr lang="es-ES" sz="2000" b="1" spc="-15" dirty="0" err="1">
                <a:solidFill>
                  <a:schemeClr val="accent1"/>
                </a:solidFill>
                <a:latin typeface="Calibri"/>
                <a:cs typeface="Calibri"/>
              </a:rPr>
              <a:t>Spain</a:t>
            </a:r>
            <a:r>
              <a:rPr lang="es-ES" sz="2000" b="1" spc="-15" dirty="0">
                <a:solidFill>
                  <a:schemeClr val="accent1"/>
                </a:solidFill>
                <a:latin typeface="Calibri"/>
                <a:cs typeface="Calibri"/>
              </a:rPr>
              <a:t>)</a:t>
            </a:r>
          </a:p>
          <a:p>
            <a:pPr algn="r"/>
            <a:endParaRPr lang="es-ES" sz="2000" b="1" spc="-5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algn="ctr"/>
            <a:r>
              <a:rPr lang="es-ES" sz="1800" spc="-5" dirty="0">
                <a:latin typeface="Calibri"/>
                <a:cs typeface="Calibri"/>
              </a:rPr>
              <a:t>Logroño </a:t>
            </a:r>
            <a:r>
              <a:rPr sz="1800" spc="-10" dirty="0">
                <a:latin typeface="Calibri"/>
                <a:cs typeface="Calibri"/>
              </a:rPr>
              <a:t>(</a:t>
            </a:r>
            <a:r>
              <a:rPr lang="es-ES" spc="-10" dirty="0">
                <a:latin typeface="Calibri"/>
                <a:cs typeface="Calibri"/>
              </a:rPr>
              <a:t>La Rioja, </a:t>
            </a:r>
            <a:r>
              <a:rPr lang="es-ES" spc="-10" dirty="0" err="1">
                <a:latin typeface="Calibri"/>
                <a:cs typeface="Calibri"/>
              </a:rPr>
              <a:t>Spain</a:t>
            </a:r>
            <a:r>
              <a:rPr sz="1800" spc="-5" dirty="0">
                <a:latin typeface="Calibri"/>
                <a:cs typeface="Calibri"/>
              </a:rPr>
              <a:t>),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lang="es-ES" sz="1800" dirty="0" err="1">
                <a:latin typeface="Calibri"/>
                <a:cs typeface="Calibri"/>
              </a:rPr>
              <a:t>from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lang="es-ES" dirty="0">
                <a:latin typeface="Calibri"/>
                <a:cs typeface="Calibri"/>
              </a:rPr>
              <a:t>3rd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lang="es-ES" sz="1800" spc="-5" dirty="0" err="1">
                <a:latin typeface="Calibri"/>
                <a:cs typeface="Calibri"/>
              </a:rPr>
              <a:t>to</a:t>
            </a:r>
            <a:r>
              <a:rPr lang="es-ES" sz="1800" spc="-5" dirty="0">
                <a:latin typeface="Calibri"/>
                <a:cs typeface="Calibri"/>
              </a:rPr>
              <a:t> 4th of June, </a:t>
            </a:r>
            <a:r>
              <a:rPr sz="1800" dirty="0">
                <a:latin typeface="Calibri"/>
                <a:cs typeface="Calibri"/>
              </a:rPr>
              <a:t>20</a:t>
            </a:r>
            <a:r>
              <a:rPr lang="es-ES" sz="1800" dirty="0">
                <a:latin typeface="Calibri"/>
                <a:cs typeface="Calibri"/>
              </a:rPr>
              <a:t>21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2600" y="181813"/>
            <a:ext cx="8139430" cy="255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95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X</a:t>
            </a:r>
            <a:r>
              <a:rPr lang="es-ES" sz="1600" b="1" spc="-5" dirty="0">
                <a:latin typeface="Arial"/>
                <a:cs typeface="Arial"/>
              </a:rPr>
              <a:t>XXV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lang="es-ES" sz="1600" b="1" spc="-5" dirty="0">
                <a:latin typeface="Arial"/>
                <a:cs typeface="Arial"/>
              </a:rPr>
              <a:t>AEDEM </a:t>
            </a:r>
            <a:r>
              <a:rPr lang="es-ES" sz="1600" b="1" spc="-5" dirty="0" err="1">
                <a:latin typeface="Arial"/>
                <a:cs typeface="Arial"/>
              </a:rPr>
              <a:t>Annual</a:t>
            </a:r>
            <a:r>
              <a:rPr lang="es-ES" sz="1600" b="1" spc="-5" dirty="0">
                <a:latin typeface="Arial"/>
                <a:cs typeface="Arial"/>
              </a:rPr>
              <a:t> Meeting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1026" name="Picture 2" descr="iphon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96997"/>
            <a:ext cx="2237905" cy="1863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ject 6"/>
          <p:cNvSpPr/>
          <p:nvPr/>
        </p:nvSpPr>
        <p:spPr>
          <a:xfrm>
            <a:off x="381000" y="4484876"/>
            <a:ext cx="2275332" cy="5425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824AA16-800B-8C4D-8577-A0094A6ECF6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2211" y="3710386"/>
            <a:ext cx="1697496" cy="50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182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75081" y="677418"/>
            <a:ext cx="2344420" cy="937260"/>
          </a:xfrm>
          <a:custGeom>
            <a:avLst/>
            <a:gdLst/>
            <a:ahLst/>
            <a:cxnLst/>
            <a:rect l="l" t="t" r="r" b="b"/>
            <a:pathLst>
              <a:path w="2344420" h="937260">
                <a:moveTo>
                  <a:pt x="0" y="0"/>
                </a:moveTo>
                <a:lnTo>
                  <a:pt x="1875282" y="0"/>
                </a:lnTo>
                <a:lnTo>
                  <a:pt x="2343912" y="468630"/>
                </a:lnTo>
                <a:lnTo>
                  <a:pt x="1875282" y="937260"/>
                </a:lnTo>
                <a:lnTo>
                  <a:pt x="0" y="937260"/>
                </a:lnTo>
                <a:lnTo>
                  <a:pt x="468630" y="468630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58062" y="828293"/>
            <a:ext cx="825500" cy="575310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 indent="97155">
              <a:lnSpc>
                <a:spcPts val="2050"/>
              </a:lnSpc>
              <a:spcBef>
                <a:spcPts val="355"/>
              </a:spcBef>
            </a:pPr>
            <a:r>
              <a:rPr sz="1900" spc="-5" dirty="0">
                <a:solidFill>
                  <a:srgbClr val="FFFFFF"/>
                </a:solidFill>
              </a:rPr>
              <a:t>Unión  Espacial</a:t>
            </a:r>
            <a:endParaRPr sz="1900"/>
          </a:p>
        </p:txBody>
      </p:sp>
      <p:sp>
        <p:nvSpPr>
          <p:cNvPr id="10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  <a:p>
            <a:pPr algn="just"/>
            <a:endParaRPr sz="2000" dirty="0"/>
          </a:p>
        </p:txBody>
      </p:sp>
      <p:sp>
        <p:nvSpPr>
          <p:cNvPr id="11" name="object 32"/>
          <p:cNvSpPr/>
          <p:nvPr/>
        </p:nvSpPr>
        <p:spPr>
          <a:xfrm>
            <a:off x="8253271" y="-5333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B25BB9F-531F-3E47-A6C6-DA3B1625908E}"/>
              </a:ext>
            </a:extLst>
          </p:cNvPr>
          <p:cNvSpPr/>
          <p:nvPr/>
        </p:nvSpPr>
        <p:spPr>
          <a:xfrm>
            <a:off x="323777" y="1633909"/>
            <a:ext cx="859383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/>
              <a:t>Chile es, según el Indicador de Desarrollo Humano de las Naciones Unidas es la primera nación de Latino América;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C00000"/>
                </a:solidFill>
              </a:rPr>
              <a:t>Se posiciona en los puestos de cabeza de la región, según el informe del Programa Internacional de Evaluación de Estudiantes (PISA);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/>
              <a:t>Las Universidades Chilenas se encuentran entre las más consolidadas de las instituciones de Educación Superior de América Latina.</a:t>
            </a:r>
          </a:p>
          <a:p>
            <a:pPr marL="342900" indent="-342900">
              <a:buAutoNum type="arabicPeriod"/>
            </a:pPr>
            <a:endParaRPr lang="es-ES" sz="1600" dirty="0"/>
          </a:p>
          <a:p>
            <a:pPr algn="just"/>
            <a:r>
              <a:rPr lang="es-ES" sz="2000" dirty="0"/>
              <a:t>La transformación Digital en Chile comenzó hace algunos años y se ha convertido en una realidad en diferentes áreas sociales.</a:t>
            </a:r>
            <a:endParaRPr lang="es-ES" sz="1600" dirty="0"/>
          </a:p>
          <a:p>
            <a:pPr algn="just"/>
            <a:r>
              <a:rPr lang="es-ES" sz="2000" b="1" dirty="0"/>
              <a:t>Chile es uno de los países con mayor crecimiento tecnológico (el cuarto a nivel regional)</a:t>
            </a:r>
            <a:r>
              <a:rPr lang="es-ES" sz="2000" dirty="0"/>
              <a:t>, aunque es desigual, dada la estrecha vinculación de este desarrollo a los niveles socioeconómicos.</a:t>
            </a:r>
            <a:endParaRPr lang="es-ES" sz="2000" b="1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448D00F-9579-2C47-8DF2-3DC46F526314}"/>
              </a:ext>
            </a:extLst>
          </p:cNvPr>
          <p:cNvSpPr/>
          <p:nvPr/>
        </p:nvSpPr>
        <p:spPr>
          <a:xfrm>
            <a:off x="239326" y="810949"/>
            <a:ext cx="88970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>
                <a:solidFill>
                  <a:srgbClr val="C00000"/>
                </a:solidFill>
              </a:rPr>
              <a:t>El caso de Chile </a:t>
            </a:r>
            <a:r>
              <a:rPr lang="es-ES" sz="2200" b="1" dirty="0"/>
              <a:t>resulta particularmente relevante, respaldado por los </a:t>
            </a:r>
            <a:r>
              <a:rPr lang="es-ES" sz="2200" b="1" dirty="0">
                <a:solidFill>
                  <a:srgbClr val="C00000"/>
                </a:solidFill>
              </a:rPr>
              <a:t>siguientes argumentos</a:t>
            </a:r>
            <a:r>
              <a:rPr lang="es-ES" sz="2200" b="1" dirty="0"/>
              <a:t>:</a:t>
            </a:r>
            <a:r>
              <a:rPr lang="es-ES" sz="2200" b="1" dirty="0">
                <a:solidFill>
                  <a:srgbClr val="C00000"/>
                </a:solidFill>
              </a:rPr>
              <a:t> </a:t>
            </a:r>
          </a:p>
        </p:txBody>
      </p:sp>
      <p:graphicFrame>
        <p:nvGraphicFramePr>
          <p:cNvPr id="14" name="5 Tabla">
            <a:extLst>
              <a:ext uri="{FF2B5EF4-FFF2-40B4-BE49-F238E27FC236}">
                <a16:creationId xmlns:a16="http://schemas.microsoft.com/office/drawing/2014/main" id="{29CD12A3-5151-4B61-904A-4A9BCBF4B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780687"/>
              </p:ext>
            </p:extLst>
          </p:nvPr>
        </p:nvGraphicFramePr>
        <p:xfrm>
          <a:off x="527633" y="6054472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/>
          </p:cNvSpPr>
          <p:nvPr/>
        </p:nvSpPr>
        <p:spPr bwMode="auto">
          <a:xfrm>
            <a:off x="8485188" y="6559550"/>
            <a:ext cx="27305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/>
            <a:fld id="{DA95766F-5A34-4D53-9C80-FD324BC1B8E4}" type="slidenum">
              <a:rPr lang="es-ES_tradnl" altLang="es-ES" sz="1200">
                <a:solidFill>
                  <a:srgbClr val="FFFFFF"/>
                </a:solidFill>
              </a:rPr>
              <a:pPr algn="r" eaLnBrk="1"/>
              <a:t>11</a:t>
            </a:fld>
            <a:endParaRPr lang="es-ES_tradnl" altLang="es-ES">
              <a:solidFill>
                <a:srgbClr val="000000"/>
              </a:solidFill>
            </a:endParaRPr>
          </a:p>
        </p:txBody>
      </p:sp>
      <p:grpSp>
        <p:nvGrpSpPr>
          <p:cNvPr id="8196" name="Grupo 4"/>
          <p:cNvGrpSpPr>
            <a:grpSpLocks/>
          </p:cNvGrpSpPr>
          <p:nvPr/>
        </p:nvGrpSpPr>
        <p:grpSpPr bwMode="auto">
          <a:xfrm>
            <a:off x="271657" y="1189584"/>
            <a:ext cx="1795463" cy="1865373"/>
            <a:chOff x="-74746" y="70979"/>
            <a:chExt cx="1795065" cy="1864174"/>
          </a:xfrm>
        </p:grpSpPr>
        <p:sp>
          <p:nvSpPr>
            <p:cNvPr id="7" name="Rectángulo redondeado 6"/>
            <p:cNvSpPr/>
            <p:nvPr/>
          </p:nvSpPr>
          <p:spPr>
            <a:xfrm>
              <a:off x="-74746" y="70979"/>
              <a:ext cx="1795065" cy="1864174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ángulo 7"/>
            <p:cNvSpPr/>
            <p:nvPr/>
          </p:nvSpPr>
          <p:spPr>
            <a:xfrm>
              <a:off x="-74746" y="320037"/>
              <a:ext cx="1795065" cy="1418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38100" rIns="38100" bIns="381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b="1" dirty="0">
                  <a:solidFill>
                    <a:srgbClr val="C00000"/>
                  </a:solidFill>
                </a:rPr>
                <a:t>Se ha descrito un extenso </a:t>
              </a:r>
              <a:r>
                <a:rPr lang="es-CL" b="1" dirty="0">
                  <a:solidFill>
                    <a:schemeClr val="tx1"/>
                  </a:solidFill>
                </a:rPr>
                <a:t>panorama para comprender cómo opera la transformación digital</a:t>
              </a:r>
              <a:endParaRPr lang="es-CL" b="1" dirty="0">
                <a:solidFill>
                  <a:schemeClr val="tx1"/>
                </a:solidFill>
                <a:latin typeface="Calibri"/>
              </a:endParaRPr>
            </a:p>
          </p:txBody>
        </p:sp>
      </p:grpSp>
      <p:grpSp>
        <p:nvGrpSpPr>
          <p:cNvPr id="8197" name="Grupo 8"/>
          <p:cNvGrpSpPr>
            <a:grpSpLocks/>
          </p:cNvGrpSpPr>
          <p:nvPr/>
        </p:nvGrpSpPr>
        <p:grpSpPr bwMode="auto">
          <a:xfrm>
            <a:off x="3189339" y="1296746"/>
            <a:ext cx="2676525" cy="1651052"/>
            <a:chOff x="2190874" y="0"/>
            <a:chExt cx="2676106" cy="1507156"/>
          </a:xfrm>
        </p:grpSpPr>
        <p:sp>
          <p:nvSpPr>
            <p:cNvPr id="10" name="Rectángulo redondeado 9"/>
            <p:cNvSpPr/>
            <p:nvPr/>
          </p:nvSpPr>
          <p:spPr>
            <a:xfrm>
              <a:off x="2190874" y="0"/>
              <a:ext cx="2676106" cy="150715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ángulo 10"/>
            <p:cNvSpPr/>
            <p:nvPr/>
          </p:nvSpPr>
          <p:spPr>
            <a:xfrm>
              <a:off x="2235317" y="44213"/>
              <a:ext cx="2587220" cy="1418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38100" rIns="38100" bIns="381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Se ha </a:t>
              </a:r>
              <a:r>
                <a:rPr lang="en-US" b="1" dirty="0" err="1">
                  <a:solidFill>
                    <a:schemeClr val="tx1"/>
                  </a:solidFill>
                </a:rPr>
                <a:t>empleado</a:t>
              </a:r>
              <a:r>
                <a:rPr lang="en-US" b="1" dirty="0">
                  <a:solidFill>
                    <a:schemeClr val="tx1"/>
                  </a:solidFill>
                </a:rPr>
                <a:t> </a:t>
              </a:r>
              <a:r>
                <a:rPr lang="en-US" b="1" dirty="0" err="1">
                  <a:solidFill>
                    <a:srgbClr val="C00000"/>
                  </a:solidFill>
                </a:rPr>
                <a:t>el</a:t>
              </a:r>
              <a:r>
                <a:rPr lang="en-US" b="1" dirty="0">
                  <a:solidFill>
                    <a:srgbClr val="C00000"/>
                  </a:solidFill>
                </a:rPr>
                <a:t> </a:t>
              </a:r>
              <a:r>
                <a:rPr lang="en-US" b="1" dirty="0" err="1">
                  <a:solidFill>
                    <a:srgbClr val="C00000"/>
                  </a:solidFill>
                </a:rPr>
                <a:t>ecosistema</a:t>
              </a:r>
              <a:r>
                <a:rPr lang="en-US" b="1" dirty="0">
                  <a:solidFill>
                    <a:srgbClr val="C00000"/>
                  </a:solidFill>
                </a:rPr>
                <a:t> </a:t>
              </a:r>
              <a:r>
                <a:rPr lang="en-US" b="1" dirty="0" err="1">
                  <a:solidFill>
                    <a:srgbClr val="C00000"/>
                  </a:solidFill>
                </a:rPr>
                <a:t>educativo</a:t>
              </a:r>
              <a:r>
                <a:rPr lang="en-US" b="1" dirty="0">
                  <a:solidFill>
                    <a:srgbClr val="C00000"/>
                  </a:solidFill>
                </a:rPr>
                <a:t> chileno </a:t>
              </a:r>
              <a:r>
                <a:rPr lang="en-US" b="1" dirty="0">
                  <a:solidFill>
                    <a:schemeClr val="tx1"/>
                  </a:solidFill>
                </a:rPr>
                <a:t>para </a:t>
              </a:r>
              <a:r>
                <a:rPr lang="en-US" b="1" dirty="0" err="1">
                  <a:solidFill>
                    <a:schemeClr val="tx1"/>
                  </a:solidFill>
                </a:rPr>
                <a:t>entender</a:t>
              </a:r>
              <a:r>
                <a:rPr lang="en-US" b="1" dirty="0">
                  <a:solidFill>
                    <a:schemeClr val="tx1"/>
                  </a:solidFill>
                </a:rPr>
                <a:t> </a:t>
              </a:r>
              <a:r>
                <a:rPr lang="en-US" b="1" dirty="0" err="1">
                  <a:solidFill>
                    <a:schemeClr val="tx1"/>
                  </a:solidFill>
                </a:rPr>
                <a:t>mejor</a:t>
              </a:r>
              <a:r>
                <a:rPr lang="en-US" b="1" dirty="0">
                  <a:solidFill>
                    <a:schemeClr val="tx1"/>
                  </a:solidFill>
                </a:rPr>
                <a:t> </a:t>
              </a:r>
              <a:r>
                <a:rPr lang="en-US" b="1" dirty="0" err="1">
                  <a:solidFill>
                    <a:schemeClr val="tx1"/>
                  </a:solidFill>
                </a:rPr>
                <a:t>el</a:t>
              </a:r>
              <a:r>
                <a:rPr lang="en-US" b="1" dirty="0">
                  <a:solidFill>
                    <a:schemeClr val="tx1"/>
                  </a:solidFill>
                </a:rPr>
                <a:t> </a:t>
              </a:r>
              <a:r>
                <a:rPr lang="en-US" b="1" dirty="0" err="1">
                  <a:solidFill>
                    <a:srgbClr val="C00000"/>
                  </a:solidFill>
                </a:rPr>
                <a:t>funcionamiento</a:t>
              </a:r>
              <a:r>
                <a:rPr lang="en-US" b="1" dirty="0">
                  <a:solidFill>
                    <a:srgbClr val="C00000"/>
                  </a:solidFill>
                </a:rPr>
                <a:t> de un </a:t>
              </a:r>
              <a:r>
                <a:rPr lang="en-US" b="1" dirty="0" err="1">
                  <a:solidFill>
                    <a:srgbClr val="C00000"/>
                  </a:solidFill>
                </a:rPr>
                <a:t>entorno</a:t>
              </a:r>
              <a:r>
                <a:rPr lang="en-US" b="1" dirty="0">
                  <a:solidFill>
                    <a:srgbClr val="C00000"/>
                  </a:solidFill>
                </a:rPr>
                <a:t> </a:t>
              </a:r>
              <a:r>
                <a:rPr lang="en-US" b="1" dirty="0" err="1">
                  <a:solidFill>
                    <a:srgbClr val="C00000"/>
                  </a:solidFill>
                </a:rPr>
                <a:t>educativo</a:t>
              </a:r>
              <a:r>
                <a:rPr lang="en-US" b="1" dirty="0">
                  <a:solidFill>
                    <a:srgbClr val="C00000"/>
                  </a:solidFill>
                </a:rPr>
                <a:t> particular</a:t>
              </a:r>
              <a:endParaRPr lang="es-CL" sz="2000" b="1" dirty="0">
                <a:solidFill>
                  <a:srgbClr val="C00000"/>
                </a:solidFill>
                <a:latin typeface="Calibri"/>
              </a:endParaRPr>
            </a:p>
          </p:txBody>
        </p:sp>
      </p:grpSp>
      <p:grpSp>
        <p:nvGrpSpPr>
          <p:cNvPr id="8198" name="Grupo 11"/>
          <p:cNvGrpSpPr>
            <a:grpSpLocks/>
          </p:cNvGrpSpPr>
          <p:nvPr/>
        </p:nvGrpSpPr>
        <p:grpSpPr bwMode="auto">
          <a:xfrm>
            <a:off x="6497536" y="1103034"/>
            <a:ext cx="2500616" cy="2534284"/>
            <a:chOff x="4856980" y="294576"/>
            <a:chExt cx="2311003" cy="2331739"/>
          </a:xfrm>
        </p:grpSpPr>
        <p:sp>
          <p:nvSpPr>
            <p:cNvPr id="13" name="Rectángulo redondeado 12"/>
            <p:cNvSpPr/>
            <p:nvPr/>
          </p:nvSpPr>
          <p:spPr>
            <a:xfrm>
              <a:off x="4856980" y="432069"/>
              <a:ext cx="2311003" cy="2073785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ángulo 13"/>
            <p:cNvSpPr/>
            <p:nvPr/>
          </p:nvSpPr>
          <p:spPr>
            <a:xfrm>
              <a:off x="4856980" y="294576"/>
              <a:ext cx="2285942" cy="23317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38100" rIns="38100" bIns="381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b="1" dirty="0">
                  <a:solidFill>
                    <a:schemeClr val="tx1"/>
                  </a:solidFill>
                </a:rPr>
                <a:t>Las principales contribuciones están  orientadas a </a:t>
              </a:r>
              <a:r>
                <a:rPr lang="es-CL" b="1" dirty="0">
                  <a:solidFill>
                    <a:schemeClr val="accent2">
                      <a:lumMod val="75000"/>
                    </a:schemeClr>
                  </a:solidFill>
                </a:rPr>
                <a:t>describir procesos estratégicos, liderados por gerentes e </a:t>
              </a:r>
              <a:r>
                <a:rPr lang="es-CL" b="1" dirty="0">
                  <a:solidFill>
                    <a:schemeClr val="tx1"/>
                  </a:solidFill>
                </a:rPr>
                <a:t>implementados a través de diversas actividades en </a:t>
              </a:r>
              <a:r>
                <a:rPr lang="es-CL" b="1" dirty="0">
                  <a:solidFill>
                    <a:schemeClr val="accent2">
                      <a:lumMod val="75000"/>
                    </a:schemeClr>
                  </a:solidFill>
                </a:rPr>
                <a:t>instituciones de Educación Superior</a:t>
              </a:r>
              <a:endParaRPr lang="es-CL" b="1" dirty="0">
                <a:solidFill>
                  <a:schemeClr val="tx1"/>
                </a:solidFill>
                <a:latin typeface="Calibri"/>
              </a:endParaRPr>
            </a:p>
          </p:txBody>
        </p:sp>
      </p:grpSp>
      <p:grpSp>
        <p:nvGrpSpPr>
          <p:cNvPr id="8199" name="Grupo 14"/>
          <p:cNvGrpSpPr>
            <a:grpSpLocks/>
          </p:cNvGrpSpPr>
          <p:nvPr/>
        </p:nvGrpSpPr>
        <p:grpSpPr bwMode="auto">
          <a:xfrm>
            <a:off x="2015014" y="4243327"/>
            <a:ext cx="4842986" cy="2005073"/>
            <a:chOff x="2319277" y="2147610"/>
            <a:chExt cx="2105070" cy="2208757"/>
          </a:xfrm>
        </p:grpSpPr>
        <p:sp>
          <p:nvSpPr>
            <p:cNvPr id="16" name="Elipse 15"/>
            <p:cNvSpPr/>
            <p:nvPr/>
          </p:nvSpPr>
          <p:spPr>
            <a:xfrm>
              <a:off x="2319277" y="2147610"/>
              <a:ext cx="2105070" cy="2208757"/>
            </a:xfrm>
            <a:prstGeom prst="ellipse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Elipse 4"/>
            <p:cNvSpPr/>
            <p:nvPr/>
          </p:nvSpPr>
          <p:spPr>
            <a:xfrm>
              <a:off x="2330665" y="2500566"/>
              <a:ext cx="1994317" cy="1400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700" tIns="12700" rIns="12700" bIns="127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dirty="0"/>
            </a:p>
            <a:p>
              <a:pPr algn="ctr" defTabSz="889000">
                <a:defRPr/>
              </a:pPr>
              <a:r>
                <a:rPr lang="en-GB" b="1" dirty="0">
                  <a:solidFill>
                    <a:srgbClr val="C00000"/>
                  </a:solidFill>
                </a:rPr>
                <a:t>La </a:t>
              </a:r>
              <a:r>
                <a:rPr lang="en-GB" b="1" dirty="0" err="1">
                  <a:solidFill>
                    <a:srgbClr val="C00000"/>
                  </a:solidFill>
                </a:rPr>
                <a:t>presencia</a:t>
              </a:r>
              <a:r>
                <a:rPr lang="en-GB" b="1" dirty="0">
                  <a:solidFill>
                    <a:srgbClr val="C00000"/>
                  </a:solidFill>
                </a:rPr>
                <a:t> de </a:t>
              </a:r>
              <a:r>
                <a:rPr lang="en-GB" b="1" dirty="0" err="1">
                  <a:solidFill>
                    <a:srgbClr val="C00000"/>
                  </a:solidFill>
                </a:rPr>
                <a:t>proyectos</a:t>
              </a:r>
              <a:r>
                <a:rPr lang="en-GB" b="1" dirty="0">
                  <a:solidFill>
                    <a:srgbClr val="C00000"/>
                  </a:solidFill>
                </a:rPr>
                <a:t> </a:t>
              </a:r>
              <a:r>
                <a:rPr lang="en-GB" b="1" dirty="0" err="1">
                  <a:solidFill>
                    <a:srgbClr val="C00000"/>
                  </a:solidFill>
                </a:rPr>
                <a:t>tecnológicos</a:t>
              </a:r>
              <a:r>
                <a:rPr lang="en-GB" b="1" dirty="0">
                  <a:solidFill>
                    <a:srgbClr val="C00000"/>
                  </a:solidFill>
                </a:rPr>
                <a:t> </a:t>
              </a:r>
            </a:p>
            <a:p>
              <a:pPr algn="ctr" defTabSz="889000">
                <a:defRPr/>
              </a:pPr>
              <a:r>
                <a:rPr lang="en-GB" dirty="0" err="1"/>
                <a:t>en</a:t>
              </a:r>
              <a:r>
                <a:rPr lang="en-GB" dirty="0"/>
                <a:t> </a:t>
              </a:r>
              <a:r>
                <a:rPr lang="en-GB" dirty="0" err="1"/>
                <a:t>diferentes</a:t>
              </a:r>
              <a:r>
                <a:rPr lang="en-GB" dirty="0"/>
                <a:t> </a:t>
              </a:r>
              <a:r>
                <a:rPr lang="en-GB" dirty="0" err="1"/>
                <a:t>regiones</a:t>
              </a:r>
              <a:r>
                <a:rPr lang="en-GB" dirty="0"/>
                <a:t> y </a:t>
              </a:r>
              <a:r>
                <a:rPr lang="en-GB" dirty="0" err="1"/>
                <a:t>países</a:t>
              </a:r>
              <a:r>
                <a:rPr lang="en-GB" dirty="0"/>
                <a:t> </a:t>
              </a:r>
              <a:r>
                <a:rPr lang="en-GB" dirty="0" err="1"/>
                <a:t>facilita</a:t>
              </a:r>
              <a:r>
                <a:rPr lang="en-GB" dirty="0"/>
                <a:t> la  </a:t>
              </a:r>
              <a:r>
                <a:rPr lang="en-GB" b="1" dirty="0" err="1">
                  <a:solidFill>
                    <a:srgbClr val="C00000"/>
                  </a:solidFill>
                </a:rPr>
                <a:t>implementación</a:t>
              </a:r>
              <a:r>
                <a:rPr lang="en-GB" b="1" dirty="0">
                  <a:solidFill>
                    <a:srgbClr val="C00000"/>
                  </a:solidFill>
                </a:rPr>
                <a:t> </a:t>
              </a:r>
              <a:r>
                <a:rPr lang="en-GB" dirty="0"/>
                <a:t>de un </a:t>
              </a:r>
              <a:r>
                <a:rPr lang="en-GB" b="1" dirty="0" err="1">
                  <a:solidFill>
                    <a:srgbClr val="C00000"/>
                  </a:solidFill>
                </a:rPr>
                <a:t>estándar</a:t>
              </a:r>
              <a:r>
                <a:rPr lang="en-GB" b="1" dirty="0">
                  <a:solidFill>
                    <a:srgbClr val="C00000"/>
                  </a:solidFill>
                </a:rPr>
                <a:t> de </a:t>
              </a:r>
              <a:r>
                <a:rPr lang="en-GB" b="1" dirty="0" err="1">
                  <a:solidFill>
                    <a:srgbClr val="C00000"/>
                  </a:solidFill>
                </a:rPr>
                <a:t>calidad</a:t>
              </a:r>
              <a:r>
                <a:rPr lang="en-GB" b="1" dirty="0">
                  <a:solidFill>
                    <a:srgbClr val="C00000"/>
                  </a:solidFill>
                </a:rPr>
                <a:t> </a:t>
              </a:r>
              <a:r>
                <a:rPr lang="en-GB" b="1" dirty="0" err="1">
                  <a:solidFill>
                    <a:srgbClr val="C00000"/>
                  </a:solidFill>
                </a:rPr>
                <a:t>en</a:t>
              </a:r>
              <a:r>
                <a:rPr lang="en-GB" b="1" dirty="0">
                  <a:solidFill>
                    <a:srgbClr val="C00000"/>
                  </a:solidFill>
                </a:rPr>
                <a:t> la gestion de la </a:t>
              </a:r>
              <a:r>
                <a:rPr lang="en-GB" b="1" dirty="0" err="1">
                  <a:solidFill>
                    <a:srgbClr val="C00000"/>
                  </a:solidFill>
                </a:rPr>
                <a:t>transformación</a:t>
              </a:r>
              <a:r>
                <a:rPr lang="en-GB" b="1" dirty="0">
                  <a:solidFill>
                    <a:srgbClr val="C00000"/>
                  </a:solidFill>
                </a:rPr>
                <a:t> digital </a:t>
              </a:r>
              <a:r>
                <a:rPr lang="en-GB" dirty="0" err="1"/>
                <a:t>en</a:t>
              </a:r>
              <a:r>
                <a:rPr lang="en-GB" dirty="0"/>
                <a:t> </a:t>
              </a:r>
            </a:p>
            <a:p>
              <a:pPr algn="ctr" defTabSz="889000">
                <a:defRPr/>
              </a:pPr>
              <a:r>
                <a:rPr lang="en-GB" dirty="0" err="1"/>
                <a:t>eventos</a:t>
              </a:r>
              <a:r>
                <a:rPr lang="en-GB" dirty="0"/>
                <a:t> e </a:t>
              </a:r>
              <a:r>
                <a:rPr lang="en-GB" b="1" dirty="0" err="1">
                  <a:solidFill>
                    <a:srgbClr val="C00000"/>
                  </a:solidFill>
                </a:rPr>
                <a:t>instituciones</a:t>
              </a:r>
              <a:r>
                <a:rPr lang="en-GB" dirty="0"/>
                <a:t>. </a:t>
              </a:r>
              <a:endParaRPr lang="es-CL" sz="1600" b="1" dirty="0">
                <a:solidFill>
                  <a:srgbClr val="0070C0"/>
                </a:solidFill>
                <a:latin typeface="Calibri"/>
              </a:endParaRPr>
            </a:p>
          </p:txBody>
        </p:sp>
      </p:grpSp>
      <p:sp>
        <p:nvSpPr>
          <p:cNvPr id="18" name="Flecha izquierda 17"/>
          <p:cNvSpPr/>
          <p:nvPr/>
        </p:nvSpPr>
        <p:spPr>
          <a:xfrm rot="16227931">
            <a:off x="3776661" y="3382148"/>
            <a:ext cx="1377950" cy="56515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lecha izquierda 18"/>
          <p:cNvSpPr/>
          <p:nvPr/>
        </p:nvSpPr>
        <p:spPr>
          <a:xfrm rot="13080370">
            <a:off x="773359" y="3642227"/>
            <a:ext cx="2141538" cy="56515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Flecha izquierda 19"/>
          <p:cNvSpPr/>
          <p:nvPr/>
        </p:nvSpPr>
        <p:spPr>
          <a:xfrm rot="19459197">
            <a:off x="6261960" y="3841579"/>
            <a:ext cx="1701800" cy="65405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</p:txBody>
      </p:sp>
      <p:sp>
        <p:nvSpPr>
          <p:cNvPr id="26" name="object 32"/>
          <p:cNvSpPr/>
          <p:nvPr/>
        </p:nvSpPr>
        <p:spPr>
          <a:xfrm>
            <a:off x="8240269" y="7917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A183679-53A5-054D-AE52-87200A08B62F}"/>
              </a:ext>
            </a:extLst>
          </p:cNvPr>
          <p:cNvSpPr/>
          <p:nvPr/>
        </p:nvSpPr>
        <p:spPr>
          <a:xfrm>
            <a:off x="1075848" y="845543"/>
            <a:ext cx="74093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_tradnl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DISCUSIÓN, CONCLUSIONES Y PROSPECTIVA</a:t>
            </a:r>
          </a:p>
        </p:txBody>
      </p:sp>
      <p:graphicFrame>
        <p:nvGraphicFramePr>
          <p:cNvPr id="22" name="5 Tabla">
            <a:extLst>
              <a:ext uri="{FF2B5EF4-FFF2-40B4-BE49-F238E27FC236}">
                <a16:creationId xmlns:a16="http://schemas.microsoft.com/office/drawing/2014/main" id="{2122AF03-54FF-4F03-8797-098575710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89931"/>
              </p:ext>
            </p:extLst>
          </p:nvPr>
        </p:nvGraphicFramePr>
        <p:xfrm>
          <a:off x="527633" y="6054472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350761"/>
      </p:ext>
    </p:extLst>
  </p:cSld>
  <p:clrMapOvr>
    <a:masterClrMapping/>
  </p:clrMapOvr>
  <p:transition spd="slow" advTm="75242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2564334"/>
            <a:ext cx="8839200" cy="41812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0" marR="257810" indent="635" algn="ctr">
              <a:spcBef>
                <a:spcPts val="105"/>
              </a:spcBef>
            </a:pP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of International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4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4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400" b="1" spc="-5" dirty="0">
              <a:solidFill>
                <a:srgbClr val="800000"/>
              </a:solidFill>
              <a:cs typeface="Calibri"/>
            </a:endParaRPr>
          </a:p>
          <a:p>
            <a:pPr marL="374650" marR="257810" indent="635" algn="ctr">
              <a:spcBef>
                <a:spcPts val="105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lang="es-ES" sz="2000" dirty="0">
              <a:latin typeface="Times New Roman"/>
              <a:cs typeface="Times New Roman"/>
            </a:endParaRPr>
          </a:p>
          <a:p>
            <a:pPr algn="r"/>
            <a:endParaRPr lang="es-ES" sz="2000" b="1" dirty="0"/>
          </a:p>
          <a:p>
            <a:pPr algn="r"/>
            <a:r>
              <a:rPr lang="es-ES" sz="2000" b="1" dirty="0"/>
              <a:t>Karen Núñez Valdés: </a:t>
            </a:r>
            <a:r>
              <a:rPr lang="de-DE" sz="2000" b="1" dirty="0">
                <a:hlinkClick r:id="rId2"/>
              </a:rPr>
              <a:t>k.nunez.valdes@gmail.com</a:t>
            </a:r>
            <a:endParaRPr lang="es-ES" sz="2000" b="1" dirty="0"/>
          </a:p>
          <a:p>
            <a:pPr algn="r"/>
            <a:r>
              <a:rPr lang="es-ES" sz="2000" b="1" dirty="0">
                <a:solidFill>
                  <a:schemeClr val="accent1"/>
                </a:solidFill>
              </a:rPr>
              <a:t>Universidad de las Américas (Chile) </a:t>
            </a:r>
            <a:endParaRPr lang="es-ES" sz="2000" b="1" dirty="0">
              <a:solidFill>
                <a:schemeClr val="accent1"/>
              </a:solidFill>
              <a:cs typeface="Calibri"/>
            </a:endParaRPr>
          </a:p>
          <a:p>
            <a:pPr algn="ctr">
              <a:lnSpc>
                <a:spcPct val="100000"/>
              </a:lnSpc>
            </a:pPr>
            <a:endParaRPr lang="es-ES" sz="2000" b="1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000" b="1" dirty="0">
                <a:latin typeface="Calibri"/>
                <a:cs typeface="Calibri"/>
              </a:rPr>
              <a:t>Luis </a:t>
            </a:r>
            <a:r>
              <a:rPr sz="2000" b="1" spc="-5" dirty="0">
                <a:latin typeface="Calibri"/>
                <a:cs typeface="Calibri"/>
              </a:rPr>
              <a:t>Manuel </a:t>
            </a:r>
            <a:r>
              <a:rPr sz="2000" b="1" spc="-10" dirty="0" err="1">
                <a:latin typeface="Calibri"/>
                <a:cs typeface="Calibri"/>
              </a:rPr>
              <a:t>Cerdá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Suárez</a:t>
            </a:r>
            <a:r>
              <a:rPr lang="es-ES" sz="2000" b="1" spc="-10" dirty="0">
                <a:latin typeface="Calibri"/>
                <a:cs typeface="Calibri"/>
              </a:rPr>
              <a:t>: </a:t>
            </a:r>
            <a:r>
              <a:rPr lang="es-ES" sz="2000" b="1" spc="-10" dirty="0">
                <a:latin typeface="Calibri"/>
                <a:cs typeface="Calibri"/>
                <a:hlinkClick r:id="rId3"/>
              </a:rPr>
              <a:t>luis.cerda@unir.net</a:t>
            </a:r>
            <a:endParaRPr lang="es-ES" sz="2000" b="1" spc="-1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s-ES" sz="2000" b="1" spc="-10" dirty="0">
                <a:latin typeface="Calibri"/>
                <a:cs typeface="Calibri"/>
              </a:rPr>
              <a:t>Susana Quirós y </a:t>
            </a:r>
            <a:r>
              <a:rPr lang="es-ES" sz="2000" b="1" spc="-10" dirty="0" err="1">
                <a:latin typeface="Calibri"/>
                <a:cs typeface="Calibri"/>
              </a:rPr>
              <a:t>Alpera</a:t>
            </a:r>
            <a:r>
              <a:rPr lang="es-ES" sz="2000" b="1" spc="-10" dirty="0">
                <a:latin typeface="Calibri"/>
                <a:cs typeface="Calibri"/>
              </a:rPr>
              <a:t>: </a:t>
            </a:r>
            <a:r>
              <a:rPr lang="es-ES" sz="2000" b="1" spc="-10" dirty="0" err="1">
                <a:latin typeface="Calibri"/>
                <a:cs typeface="Calibri"/>
              </a:rPr>
              <a:t>s</a:t>
            </a:r>
            <a:r>
              <a:rPr lang="es-ES" sz="2000" b="1" spc="-10" dirty="0" err="1">
                <a:latin typeface="Calibri"/>
                <a:cs typeface="Calibri"/>
                <a:hlinkClick r:id="rId4"/>
              </a:rPr>
              <a:t>usana.quiros@unir.net</a:t>
            </a:r>
            <a:endParaRPr lang="es-ES"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s-ES" sz="2000" b="1" spc="-10" dirty="0">
                <a:solidFill>
                  <a:schemeClr val="accent1"/>
                </a:solidFill>
                <a:latin typeface="Calibri"/>
                <a:cs typeface="Calibri"/>
              </a:rPr>
              <a:t>Universidad Internacional </a:t>
            </a:r>
            <a:r>
              <a:rPr lang="es-ES" sz="2000" b="1" spc="-5" dirty="0">
                <a:solidFill>
                  <a:schemeClr val="accent1"/>
                </a:solidFill>
                <a:latin typeface="Calibri"/>
                <a:cs typeface="Calibri"/>
              </a:rPr>
              <a:t>de</a:t>
            </a:r>
            <a:r>
              <a:rPr lang="es-ES" sz="2000" b="1" spc="5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s-ES" sz="2000" b="1" spc="-15" dirty="0">
                <a:solidFill>
                  <a:schemeClr val="accent1"/>
                </a:solidFill>
                <a:latin typeface="Calibri"/>
                <a:cs typeface="Calibri"/>
              </a:rPr>
              <a:t>La Rioja (UNIR, </a:t>
            </a:r>
            <a:r>
              <a:rPr lang="es-ES" sz="2000" b="1" spc="-15" dirty="0" err="1">
                <a:solidFill>
                  <a:schemeClr val="accent1"/>
                </a:solidFill>
                <a:latin typeface="Calibri"/>
                <a:cs typeface="Calibri"/>
              </a:rPr>
              <a:t>Spain</a:t>
            </a:r>
            <a:r>
              <a:rPr lang="es-ES" sz="2000" b="1" spc="-15" dirty="0">
                <a:solidFill>
                  <a:schemeClr val="accent1"/>
                </a:solidFill>
                <a:latin typeface="Calibri"/>
                <a:cs typeface="Calibri"/>
              </a:rPr>
              <a:t>)</a:t>
            </a:r>
          </a:p>
          <a:p>
            <a:pPr algn="r"/>
            <a:endParaRPr lang="es-ES" sz="2000" b="1" spc="-5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algn="ctr"/>
            <a:r>
              <a:rPr lang="es-ES" sz="1800" spc="-5" dirty="0">
                <a:latin typeface="Calibri"/>
                <a:cs typeface="Calibri"/>
              </a:rPr>
              <a:t>Logroño </a:t>
            </a:r>
            <a:r>
              <a:rPr sz="1800" spc="-10" dirty="0">
                <a:latin typeface="Calibri"/>
                <a:cs typeface="Calibri"/>
              </a:rPr>
              <a:t>(</a:t>
            </a:r>
            <a:r>
              <a:rPr lang="es-ES" spc="-10" dirty="0">
                <a:latin typeface="Calibri"/>
                <a:cs typeface="Calibri"/>
              </a:rPr>
              <a:t>La Rioja, </a:t>
            </a:r>
            <a:r>
              <a:rPr lang="es-ES" spc="-10" dirty="0" err="1">
                <a:latin typeface="Calibri"/>
                <a:cs typeface="Calibri"/>
              </a:rPr>
              <a:t>Spain</a:t>
            </a:r>
            <a:r>
              <a:rPr sz="1800" spc="-5" dirty="0">
                <a:latin typeface="Calibri"/>
                <a:cs typeface="Calibri"/>
              </a:rPr>
              <a:t>),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lang="es-ES" sz="1800" dirty="0" err="1">
                <a:latin typeface="Calibri"/>
                <a:cs typeface="Calibri"/>
              </a:rPr>
              <a:t>from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lang="es-ES" dirty="0">
                <a:latin typeface="Calibri"/>
                <a:cs typeface="Calibri"/>
              </a:rPr>
              <a:t>3rd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lang="es-ES" sz="1800" spc="-5" dirty="0" err="1">
                <a:latin typeface="Calibri"/>
                <a:cs typeface="Calibri"/>
              </a:rPr>
              <a:t>to</a:t>
            </a:r>
            <a:r>
              <a:rPr lang="es-ES" sz="1800" spc="-5" dirty="0">
                <a:latin typeface="Calibri"/>
                <a:cs typeface="Calibri"/>
              </a:rPr>
              <a:t> 4th of June, </a:t>
            </a:r>
            <a:r>
              <a:rPr sz="1800" dirty="0">
                <a:latin typeface="Calibri"/>
                <a:cs typeface="Calibri"/>
              </a:rPr>
              <a:t>20</a:t>
            </a:r>
            <a:r>
              <a:rPr lang="es-ES" sz="1800" dirty="0">
                <a:latin typeface="Calibri"/>
                <a:cs typeface="Calibri"/>
              </a:rPr>
              <a:t>21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2600" y="181813"/>
            <a:ext cx="8139430" cy="255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95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X</a:t>
            </a:r>
            <a:r>
              <a:rPr lang="es-ES" sz="1600" b="1" spc="-5" dirty="0">
                <a:latin typeface="Arial"/>
                <a:cs typeface="Arial"/>
              </a:rPr>
              <a:t>XXV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lang="es-ES" sz="1600" b="1" spc="-5" dirty="0">
                <a:latin typeface="Arial"/>
                <a:cs typeface="Arial"/>
              </a:rPr>
              <a:t>AEDEM </a:t>
            </a:r>
            <a:r>
              <a:rPr lang="es-ES" sz="1600" b="1" spc="-5" dirty="0" err="1">
                <a:latin typeface="Arial"/>
                <a:cs typeface="Arial"/>
              </a:rPr>
              <a:t>Annual</a:t>
            </a:r>
            <a:r>
              <a:rPr lang="es-ES" sz="1600" b="1" spc="-5" dirty="0">
                <a:latin typeface="Arial"/>
                <a:cs typeface="Arial"/>
              </a:rPr>
              <a:t> Meeting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1026" name="Picture 2" descr="iphon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696997"/>
            <a:ext cx="2237905" cy="1863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ject 6"/>
          <p:cNvSpPr/>
          <p:nvPr/>
        </p:nvSpPr>
        <p:spPr>
          <a:xfrm>
            <a:off x="381000" y="4484876"/>
            <a:ext cx="2275332" cy="5425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824AA16-800B-8C4D-8577-A0094A6ECF6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2211" y="3710386"/>
            <a:ext cx="1697496" cy="50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80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9453" y="1067257"/>
            <a:ext cx="157289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400" spc="-15" dirty="0"/>
              <a:t>CONTENIDO</a:t>
            </a:r>
            <a:endParaRPr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611123" y="1700783"/>
            <a:ext cx="609600" cy="685800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1765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90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26692" y="1825751"/>
            <a:ext cx="1969008" cy="6431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7084" y="1699078"/>
            <a:ext cx="7696199" cy="71301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285750">
              <a:lnSpc>
                <a:spcPct val="100000"/>
              </a:lnSpc>
              <a:spcBef>
                <a:spcPts val="960"/>
              </a:spcBef>
            </a:pPr>
            <a:r>
              <a:rPr sz="2200" b="1" spc="-5" dirty="0" err="1">
                <a:solidFill>
                  <a:srgbClr val="C00000"/>
                </a:solidFill>
                <a:latin typeface="Calibri"/>
                <a:cs typeface="Calibri"/>
              </a:rPr>
              <a:t>Introduc</a:t>
            </a:r>
            <a:r>
              <a:rPr lang="es-ES" sz="2200" b="1" spc="-5" dirty="0" err="1">
                <a:solidFill>
                  <a:srgbClr val="C00000"/>
                </a:solidFill>
                <a:latin typeface="Calibri"/>
                <a:cs typeface="Calibri"/>
              </a:rPr>
              <a:t>ció</a:t>
            </a:r>
            <a:r>
              <a:rPr sz="2200" b="1" spc="-5" dirty="0">
                <a:solidFill>
                  <a:srgbClr val="C00000"/>
                </a:solidFill>
                <a:latin typeface="Calibri"/>
                <a:cs typeface="Calibri"/>
              </a:rPr>
              <a:t>n</a:t>
            </a:r>
            <a:endParaRPr lang="es-ES" sz="2200" b="1" spc="-5" dirty="0">
              <a:solidFill>
                <a:srgbClr val="C00000"/>
              </a:solidFill>
              <a:latin typeface="Calibri"/>
              <a:cs typeface="Calibri"/>
            </a:endParaRPr>
          </a:p>
          <a:p>
            <a:pPr marL="285750">
              <a:lnSpc>
                <a:spcPct val="100000"/>
              </a:lnSpc>
              <a:spcBef>
                <a:spcPts val="960"/>
              </a:spcBef>
            </a:pPr>
            <a:endParaRPr lang="es-ES" sz="800" b="1" spc="-5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1123" y="2708148"/>
            <a:ext cx="609600" cy="685800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177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00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1123" y="3717035"/>
            <a:ext cx="609600" cy="685800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1765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90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3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1123" y="4724400"/>
            <a:ext cx="609600" cy="685800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1778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00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1123" y="5731764"/>
            <a:ext cx="609600" cy="685800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1784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05"/>
              </a:spcBef>
            </a:pPr>
            <a:r>
              <a:rPr sz="1800" b="1" dirty="0">
                <a:solidFill>
                  <a:srgbClr val="C00000"/>
                </a:solidFill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507748" y="2833116"/>
            <a:ext cx="3585459" cy="6431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295400" y="2724343"/>
            <a:ext cx="7696200" cy="713657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22555" rIns="0" bIns="0" rtlCol="0">
            <a:spAutoFit/>
          </a:bodyPr>
          <a:lstStyle/>
          <a:p>
            <a:pPr marL="227965">
              <a:lnSpc>
                <a:spcPct val="100000"/>
              </a:lnSpc>
              <a:spcBef>
                <a:spcPts val="965"/>
              </a:spcBef>
            </a:pPr>
            <a:r>
              <a:rPr lang="es-ES" sz="2200" b="1" spc="-20" dirty="0">
                <a:solidFill>
                  <a:srgbClr val="C00000"/>
                </a:solidFill>
                <a:latin typeface="Calibri"/>
                <a:cs typeface="Calibri"/>
              </a:rPr>
              <a:t>Transformación Digital en Instituciones de Educación Superior</a:t>
            </a:r>
          </a:p>
          <a:p>
            <a:pPr marL="227965">
              <a:lnSpc>
                <a:spcPct val="100000"/>
              </a:lnSpc>
              <a:spcBef>
                <a:spcPts val="965"/>
              </a:spcBef>
            </a:pPr>
            <a:endParaRPr lang="es-ES" sz="800" b="1" spc="-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796795" y="3842003"/>
            <a:ext cx="1991868" cy="6431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295399" y="3703184"/>
            <a:ext cx="7726045" cy="71301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285750">
              <a:lnSpc>
                <a:spcPct val="100000"/>
              </a:lnSpc>
              <a:spcBef>
                <a:spcPts val="960"/>
              </a:spcBef>
            </a:pPr>
            <a:r>
              <a:rPr lang="es-ES" sz="2200" b="1" spc="-5" dirty="0">
                <a:solidFill>
                  <a:srgbClr val="C00000"/>
                </a:solidFill>
                <a:latin typeface="Calibri"/>
                <a:cs typeface="Calibri"/>
              </a:rPr>
              <a:t>Transformación Digital en Educación Superior Latinoamericana</a:t>
            </a:r>
          </a:p>
          <a:p>
            <a:pPr marL="285750">
              <a:lnSpc>
                <a:spcPct val="100000"/>
              </a:lnSpc>
              <a:spcBef>
                <a:spcPts val="96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796795" y="4849367"/>
            <a:ext cx="1752600" cy="6431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307084" y="4724400"/>
            <a:ext cx="7170927" cy="714298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23190" rIns="0" bIns="0" rtlCol="0">
            <a:spAutoFit/>
          </a:bodyPr>
          <a:lstStyle/>
          <a:p>
            <a:pPr marL="285750">
              <a:lnSpc>
                <a:spcPct val="100000"/>
              </a:lnSpc>
              <a:spcBef>
                <a:spcPts val="970"/>
              </a:spcBef>
            </a:pPr>
            <a:r>
              <a:rPr lang="es-ES" sz="2200" b="1" spc="-10" dirty="0">
                <a:solidFill>
                  <a:srgbClr val="C00000"/>
                </a:solidFill>
                <a:latin typeface="Calibri"/>
                <a:cs typeface="Calibri"/>
              </a:rPr>
              <a:t>Transformación Digital: el caso de Chile</a:t>
            </a:r>
          </a:p>
          <a:p>
            <a:pPr marL="285750">
              <a:lnSpc>
                <a:spcPct val="100000"/>
              </a:lnSpc>
              <a:spcBef>
                <a:spcPts val="970"/>
              </a:spcBef>
            </a:pPr>
            <a:endParaRPr sz="800" dirty="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796795" y="5856732"/>
            <a:ext cx="5762244" cy="6431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307084" y="5731764"/>
            <a:ext cx="7170927" cy="684162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23825" rIns="0" bIns="0" rtlCol="0">
            <a:spAutoFit/>
          </a:bodyPr>
          <a:lstStyle/>
          <a:p>
            <a:pPr marL="285750">
              <a:lnSpc>
                <a:spcPct val="100000"/>
              </a:lnSpc>
              <a:spcBef>
                <a:spcPts val="975"/>
              </a:spcBef>
            </a:pPr>
            <a:r>
              <a:rPr lang="es-ES" sz="2200" b="1" spc="-5" dirty="0">
                <a:solidFill>
                  <a:srgbClr val="C00000"/>
                </a:solidFill>
                <a:latin typeface="Calibri"/>
                <a:cs typeface="Calibri"/>
              </a:rPr>
              <a:t>Discusión, Conclusiones y Prospectiva</a:t>
            </a:r>
          </a:p>
          <a:p>
            <a:pPr marL="285750">
              <a:lnSpc>
                <a:spcPct val="100000"/>
              </a:lnSpc>
              <a:spcBef>
                <a:spcPts val="975"/>
              </a:spcBef>
            </a:pPr>
            <a:endParaRPr sz="600" dirty="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86647" y="6414617"/>
            <a:ext cx="1225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Unicode"/>
                <a:cs typeface="Lucida Sans Unicode"/>
              </a:rPr>
              <a:t>2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endParaRPr lang="es-ES" sz="600" b="1" spc="-5" dirty="0">
              <a:solidFill>
                <a:srgbClr val="800000"/>
              </a:solidFill>
              <a:cs typeface="Calibri"/>
            </a:endParaRP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  <a:p>
            <a:pPr algn="just"/>
            <a:endParaRPr sz="2000" dirty="0"/>
          </a:p>
        </p:txBody>
      </p:sp>
      <p:sp>
        <p:nvSpPr>
          <p:cNvPr id="30" name="object 30"/>
          <p:cNvSpPr/>
          <p:nvPr/>
        </p:nvSpPr>
        <p:spPr>
          <a:xfrm>
            <a:off x="7620" y="822960"/>
            <a:ext cx="9136380" cy="0"/>
          </a:xfrm>
          <a:custGeom>
            <a:avLst/>
            <a:gdLst/>
            <a:ahLst/>
            <a:cxnLst/>
            <a:rect l="l" t="t" r="r" b="b"/>
            <a:pathLst>
              <a:path w="9136380">
                <a:moveTo>
                  <a:pt x="0" y="0"/>
                </a:moveTo>
                <a:lnTo>
                  <a:pt x="913638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9136380" y="0"/>
                </a:moveTo>
                <a:lnTo>
                  <a:pt x="0" y="0"/>
                </a:lnTo>
                <a:lnTo>
                  <a:pt x="0" y="82296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40269" y="-2"/>
            <a:ext cx="903731" cy="53492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"/>
          <p:cNvSpPr>
            <a:spLocks/>
          </p:cNvSpPr>
          <p:nvPr/>
        </p:nvSpPr>
        <p:spPr bwMode="auto">
          <a:xfrm>
            <a:off x="8485188" y="6559550"/>
            <a:ext cx="27305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/>
            <a:fld id="{B39E009F-54D9-4B8F-9AF6-FA6DE19A6D6C}" type="slidenum">
              <a:rPr lang="es-ES_tradnl" altLang="es-ES" sz="1200">
                <a:solidFill>
                  <a:srgbClr val="FFFFFF"/>
                </a:solidFill>
              </a:rPr>
              <a:pPr algn="r" eaLnBrk="1"/>
              <a:t>3</a:t>
            </a:fld>
            <a:endParaRPr lang="es-ES_tradnl" altLang="es-ES">
              <a:solidFill>
                <a:srgbClr val="000000"/>
              </a:solidFill>
            </a:endParaRPr>
          </a:p>
        </p:txBody>
      </p:sp>
      <p:sp>
        <p:nvSpPr>
          <p:cNvPr id="5125" name="Oval 19"/>
          <p:cNvSpPr>
            <a:spLocks noChangeArrowheads="1"/>
          </p:cNvSpPr>
          <p:nvPr/>
        </p:nvSpPr>
        <p:spPr bwMode="auto">
          <a:xfrm>
            <a:off x="395288" y="1241425"/>
            <a:ext cx="3733800" cy="1219200"/>
          </a:xfrm>
          <a:prstGeom prst="ellipse">
            <a:avLst/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s-ES" altLang="es-CL">
              <a:solidFill>
                <a:schemeClr val="tx1"/>
              </a:solidFill>
            </a:endParaRPr>
          </a:p>
        </p:txBody>
      </p:sp>
      <p:sp>
        <p:nvSpPr>
          <p:cNvPr id="5126" name="Oval 21"/>
          <p:cNvSpPr>
            <a:spLocks noChangeArrowheads="1"/>
          </p:cNvSpPr>
          <p:nvPr/>
        </p:nvSpPr>
        <p:spPr bwMode="auto">
          <a:xfrm>
            <a:off x="4489450" y="1709738"/>
            <a:ext cx="4208463" cy="1143000"/>
          </a:xfrm>
          <a:prstGeom prst="ellipse">
            <a:avLst/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s-ES" altLang="es-CL">
              <a:solidFill>
                <a:schemeClr val="tx1"/>
              </a:solidFill>
            </a:endParaRPr>
          </a:p>
        </p:txBody>
      </p:sp>
      <p:sp>
        <p:nvSpPr>
          <p:cNvPr id="5127" name="Oval 22"/>
          <p:cNvSpPr>
            <a:spLocks noChangeArrowheads="1"/>
          </p:cNvSpPr>
          <p:nvPr/>
        </p:nvSpPr>
        <p:spPr bwMode="auto">
          <a:xfrm>
            <a:off x="223837" y="2819400"/>
            <a:ext cx="4119563" cy="1703663"/>
          </a:xfrm>
          <a:prstGeom prst="ellipse">
            <a:avLst/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s-ES" altLang="es-CL">
              <a:solidFill>
                <a:schemeClr val="tx1"/>
              </a:solidFill>
            </a:endParaRPr>
          </a:p>
        </p:txBody>
      </p:sp>
      <p:sp>
        <p:nvSpPr>
          <p:cNvPr id="5128" name="Oval 23"/>
          <p:cNvSpPr>
            <a:spLocks noChangeArrowheads="1"/>
          </p:cNvSpPr>
          <p:nvPr/>
        </p:nvSpPr>
        <p:spPr bwMode="auto">
          <a:xfrm>
            <a:off x="4510057" y="3282505"/>
            <a:ext cx="4424362" cy="1371600"/>
          </a:xfrm>
          <a:prstGeom prst="ellipse">
            <a:avLst/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s-ES" altLang="es-CL" b="1" dirty="0">
                <a:solidFill>
                  <a:srgbClr val="C00000"/>
                </a:solidFill>
                <a:latin typeface="Century Gothic" panose="020B0502020202020204" pitchFamily="34" charset="0"/>
              </a:rPr>
              <a:t>…que ha mejorado </a:t>
            </a:r>
          </a:p>
          <a:p>
            <a:pPr algn="ctr"/>
            <a:r>
              <a:rPr lang="es-ES" altLang="es-CL" b="1" dirty="0">
                <a:solidFill>
                  <a:srgbClr val="C00000"/>
                </a:solidFill>
                <a:latin typeface="Century Gothic" panose="020B0502020202020204" pitchFamily="34" charset="0"/>
              </a:rPr>
              <a:t>exponencialmente el </a:t>
            </a:r>
          </a:p>
          <a:p>
            <a:pPr algn="ctr"/>
            <a:r>
              <a:rPr lang="es-ES" altLang="es-CL" b="1" dirty="0">
                <a:solidFill>
                  <a:srgbClr val="C00000"/>
                </a:solidFill>
                <a:latin typeface="Century Gothic" panose="020B0502020202020204" pitchFamily="34" charset="0"/>
              </a:rPr>
              <a:t>manejo de las TIC.</a:t>
            </a:r>
          </a:p>
        </p:txBody>
      </p:sp>
      <p:sp>
        <p:nvSpPr>
          <p:cNvPr id="5129" name="Oval 23"/>
          <p:cNvSpPr>
            <a:spLocks noChangeArrowheads="1"/>
          </p:cNvSpPr>
          <p:nvPr/>
        </p:nvSpPr>
        <p:spPr bwMode="auto">
          <a:xfrm>
            <a:off x="1258888" y="4983163"/>
            <a:ext cx="6769100" cy="1017587"/>
          </a:xfrm>
          <a:prstGeom prst="ellipse">
            <a:avLst/>
          </a:prstGeom>
          <a:gradFill rotWithShape="0">
            <a:gsLst>
              <a:gs pos="0">
                <a:srgbClr val="CCECFF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400"/>
              </a:spcBef>
            </a:pPr>
            <a:r>
              <a:rPr lang="es-ES" altLang="es-CL" b="1" dirty="0">
                <a:solidFill>
                  <a:srgbClr val="002060"/>
                </a:solidFill>
                <a:latin typeface="Century Gothic" panose="020B0502020202020204" pitchFamily="34" charset="0"/>
              </a:rPr>
              <a:t>…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en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el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 que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instituciones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 de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educación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>
              <a:spcBef>
                <a:spcPts val="400"/>
              </a:spcBef>
            </a:pP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superior y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estudiantes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están</a:t>
            </a:r>
            <a:r>
              <a:rPr lang="en-US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involucrados</a:t>
            </a:r>
            <a:r>
              <a:rPr lang="es-ES" b="1" dirty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  <a:endParaRPr lang="es-ES" altLang="es-CL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18 Flecha abajo"/>
          <p:cNvSpPr/>
          <p:nvPr/>
        </p:nvSpPr>
        <p:spPr>
          <a:xfrm>
            <a:off x="1853537" y="2622765"/>
            <a:ext cx="792163" cy="142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3" name="19 Flecha abajo"/>
          <p:cNvSpPr/>
          <p:nvPr/>
        </p:nvSpPr>
        <p:spPr>
          <a:xfrm>
            <a:off x="2262188" y="4787900"/>
            <a:ext cx="792162" cy="1444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132" name="Text Box 20"/>
          <p:cNvSpPr txBox="1">
            <a:spLocks noChangeArrowheads="1"/>
          </p:cNvSpPr>
          <p:nvPr/>
        </p:nvSpPr>
        <p:spPr bwMode="auto">
          <a:xfrm>
            <a:off x="471488" y="1472474"/>
            <a:ext cx="3657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400"/>
              </a:spcBef>
            </a:pPr>
            <a:r>
              <a:rPr lang="es-ES" altLang="es-CL" sz="2000" b="1" dirty="0">
                <a:solidFill>
                  <a:schemeClr val="tx1"/>
                </a:solidFill>
              </a:rPr>
              <a:t>Cambios sustanciales en el comportamiento estudiantil </a:t>
            </a:r>
            <a:r>
              <a:rPr lang="es-CL" altLang="es-CL" sz="2000" b="1" dirty="0">
                <a:solidFill>
                  <a:schemeClr val="tx1"/>
                </a:solidFill>
              </a:rPr>
              <a:t>…</a:t>
            </a:r>
            <a:endParaRPr lang="es-ES" altLang="es-CL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133" name="Text Box 25"/>
          <p:cNvSpPr txBox="1">
            <a:spLocks noChangeArrowheads="1"/>
          </p:cNvSpPr>
          <p:nvPr/>
        </p:nvSpPr>
        <p:spPr bwMode="auto">
          <a:xfrm>
            <a:off x="4786333" y="1987067"/>
            <a:ext cx="38274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s-ES" altLang="es-CL" b="1" dirty="0">
                <a:solidFill>
                  <a:srgbClr val="C00000"/>
                </a:solidFill>
                <a:latin typeface="Century Gothic" panose="020B0502020202020204" pitchFamily="34" charset="0"/>
              </a:rPr>
              <a:t>…como resultado de la digitalización de la sociedad…</a:t>
            </a:r>
            <a:endParaRPr lang="es-ES" altLang="es-CL" b="1" dirty="0">
              <a:solidFill>
                <a:schemeClr val="tx1"/>
              </a:solidFill>
            </a:endParaRPr>
          </a:p>
        </p:txBody>
      </p:sp>
      <p:sp>
        <p:nvSpPr>
          <p:cNvPr id="5134" name="Text Box 26"/>
          <p:cNvSpPr txBox="1">
            <a:spLocks noChangeArrowheads="1"/>
          </p:cNvSpPr>
          <p:nvPr/>
        </p:nvSpPr>
        <p:spPr bwMode="auto">
          <a:xfrm>
            <a:off x="200025" y="3260821"/>
            <a:ext cx="42005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400"/>
              </a:spcBef>
            </a:pPr>
            <a:r>
              <a:rPr lang="es-ES" altLang="es-CL" b="1" dirty="0">
                <a:solidFill>
                  <a:srgbClr val="002060"/>
                </a:solidFill>
                <a:latin typeface="Century Gothic" panose="020B0502020202020204" pitchFamily="34" charset="0"/>
              </a:rPr>
              <a:t>Necesidad de investigar y abordar estudios que nos permitan comprender el nuevo ecosistema…</a:t>
            </a:r>
          </a:p>
        </p:txBody>
      </p:sp>
      <p:graphicFrame>
        <p:nvGraphicFramePr>
          <p:cNvPr id="1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967151"/>
              </p:ext>
            </p:extLst>
          </p:nvPr>
        </p:nvGraphicFramePr>
        <p:xfrm>
          <a:off x="395288" y="6208400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</p:txBody>
      </p:sp>
      <p:sp>
        <p:nvSpPr>
          <p:cNvPr id="19" name="object 32"/>
          <p:cNvSpPr/>
          <p:nvPr/>
        </p:nvSpPr>
        <p:spPr>
          <a:xfrm>
            <a:off x="8272926" y="-10886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18 Flecha abajo"/>
          <p:cNvSpPr/>
          <p:nvPr/>
        </p:nvSpPr>
        <p:spPr>
          <a:xfrm>
            <a:off x="6421437" y="2984401"/>
            <a:ext cx="792163" cy="142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969702"/>
      </p:ext>
    </p:extLst>
  </p:cSld>
  <p:clrMapOvr>
    <a:masterClrMapping/>
  </p:clrMapOvr>
  <p:transition spd="slow" advTm="71319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/>
          </p:cNvSpPr>
          <p:nvPr/>
        </p:nvSpPr>
        <p:spPr bwMode="auto">
          <a:xfrm>
            <a:off x="8485188" y="6559550"/>
            <a:ext cx="27305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53535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r" eaLnBrk="1"/>
            <a:fld id="{DA95766F-5A34-4D53-9C80-FD324BC1B8E4}" type="slidenum">
              <a:rPr lang="es-ES_tradnl" altLang="es-ES" sz="1200">
                <a:solidFill>
                  <a:srgbClr val="FFFFFF"/>
                </a:solidFill>
              </a:rPr>
              <a:pPr algn="r" eaLnBrk="1"/>
              <a:t>4</a:t>
            </a:fld>
            <a:endParaRPr lang="es-ES_tradnl" altLang="es-ES">
              <a:solidFill>
                <a:srgbClr val="000000"/>
              </a:solidFill>
            </a:endParaRPr>
          </a:p>
        </p:txBody>
      </p:sp>
      <p:grpSp>
        <p:nvGrpSpPr>
          <p:cNvPr id="8196" name="Grupo 4"/>
          <p:cNvGrpSpPr>
            <a:grpSpLocks/>
          </p:cNvGrpSpPr>
          <p:nvPr/>
        </p:nvGrpSpPr>
        <p:grpSpPr bwMode="auto">
          <a:xfrm>
            <a:off x="221766" y="4137635"/>
            <a:ext cx="4870012" cy="1632462"/>
            <a:chOff x="-221033" y="564916"/>
            <a:chExt cx="2416225" cy="1631412"/>
          </a:xfrm>
        </p:grpSpPr>
        <p:sp>
          <p:nvSpPr>
            <p:cNvPr id="7" name="Rectángulo redondeado 6"/>
            <p:cNvSpPr/>
            <p:nvPr/>
          </p:nvSpPr>
          <p:spPr>
            <a:xfrm>
              <a:off x="-221033" y="564916"/>
              <a:ext cx="2416225" cy="1524612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ángulo 7"/>
            <p:cNvSpPr/>
            <p:nvPr/>
          </p:nvSpPr>
          <p:spPr>
            <a:xfrm>
              <a:off x="-183846" y="778015"/>
              <a:ext cx="2347990" cy="1418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38100" rIns="38100" bIns="38100" spcCol="1270" anchor="ctr"/>
            <a:lstStyle/>
            <a:p>
              <a:pPr algn="just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dirty="0"/>
                <a:t>1) Caracterizar la</a:t>
              </a:r>
              <a:r>
                <a:rPr lang="es-CL" b="1" dirty="0">
                  <a:solidFill>
                    <a:srgbClr val="C00000"/>
                  </a:solidFill>
                </a:rPr>
                <a:t> transformación digital en educación superior como un conjunto de dimensiones</a:t>
              </a:r>
              <a:r>
                <a:rPr lang="es-CL" dirty="0"/>
                <a:t> proporcionando una gama de voces relevantes sobre el papel que juegan los ecosistemas educativos en esta transformación…</a:t>
              </a:r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s-CL" sz="2000" dirty="0">
                <a:latin typeface="Calibri"/>
              </a:endParaRPr>
            </a:p>
          </p:txBody>
        </p:sp>
      </p:grpSp>
      <p:grpSp>
        <p:nvGrpSpPr>
          <p:cNvPr id="8197" name="Grupo 8"/>
          <p:cNvGrpSpPr>
            <a:grpSpLocks/>
          </p:cNvGrpSpPr>
          <p:nvPr/>
        </p:nvGrpSpPr>
        <p:grpSpPr bwMode="auto">
          <a:xfrm>
            <a:off x="1805667" y="2790772"/>
            <a:ext cx="7338333" cy="1554183"/>
            <a:chOff x="-482265" y="-961665"/>
            <a:chExt cx="7337182" cy="1418729"/>
          </a:xfrm>
        </p:grpSpPr>
        <p:sp>
          <p:nvSpPr>
            <p:cNvPr id="10" name="Rectángulo redondeado 9"/>
            <p:cNvSpPr/>
            <p:nvPr/>
          </p:nvSpPr>
          <p:spPr>
            <a:xfrm>
              <a:off x="847047" y="-508997"/>
              <a:ext cx="4723657" cy="489616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ángulo 10"/>
            <p:cNvSpPr/>
            <p:nvPr/>
          </p:nvSpPr>
          <p:spPr>
            <a:xfrm>
              <a:off x="-482265" y="-961665"/>
              <a:ext cx="7337182" cy="1418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38100" rIns="38100" bIns="381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2000" b="1" dirty="0">
                  <a:solidFill>
                    <a:schemeClr val="accent2">
                      <a:lumMod val="75000"/>
                    </a:schemeClr>
                  </a:solidFill>
                </a:rPr>
                <a:t>Se persiguen los siguientes objetivos:</a:t>
              </a:r>
              <a:endParaRPr lang="es-CL" sz="2000" b="1" dirty="0">
                <a:solidFill>
                  <a:srgbClr val="0070C0"/>
                </a:solidFill>
                <a:latin typeface="Calibri"/>
              </a:endParaRPr>
            </a:p>
          </p:txBody>
        </p:sp>
      </p:grpSp>
      <p:grpSp>
        <p:nvGrpSpPr>
          <p:cNvPr id="8198" name="Grupo 11"/>
          <p:cNvGrpSpPr>
            <a:grpSpLocks/>
          </p:cNvGrpSpPr>
          <p:nvPr/>
        </p:nvGrpSpPr>
        <p:grpSpPr bwMode="auto">
          <a:xfrm>
            <a:off x="5292497" y="3897924"/>
            <a:ext cx="3583360" cy="2005013"/>
            <a:chOff x="3827102" y="537796"/>
            <a:chExt cx="3583336" cy="2006079"/>
          </a:xfrm>
        </p:grpSpPr>
        <p:sp>
          <p:nvSpPr>
            <p:cNvPr id="13" name="Rectángulo redondeado 12"/>
            <p:cNvSpPr/>
            <p:nvPr/>
          </p:nvSpPr>
          <p:spPr>
            <a:xfrm>
              <a:off x="3827102" y="790422"/>
              <a:ext cx="3583336" cy="1513618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ángulo 13"/>
            <p:cNvSpPr/>
            <p:nvPr/>
          </p:nvSpPr>
          <p:spPr>
            <a:xfrm>
              <a:off x="3889681" y="537796"/>
              <a:ext cx="3324621" cy="20060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38100" rIns="38100" bIns="38100" spcCol="1270" anchor="ctr"/>
            <a:lstStyle/>
            <a:p>
              <a:pPr algn="just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CL" sz="2000" dirty="0">
                  <a:solidFill>
                    <a:schemeClr val="tx1"/>
                  </a:solidFill>
                </a:rPr>
                <a:t>2</a:t>
              </a:r>
              <a:r>
                <a:rPr lang="es-CL" dirty="0"/>
                <a:t>) Evaluar las </a:t>
              </a:r>
              <a:r>
                <a:rPr lang="es-CL" b="1" dirty="0">
                  <a:solidFill>
                    <a:srgbClr val="C00000"/>
                  </a:solidFill>
                </a:rPr>
                <a:t>principales dimensiones </a:t>
              </a:r>
              <a:r>
                <a:rPr lang="es-CL" dirty="0">
                  <a:solidFill>
                    <a:schemeClr val="tx1"/>
                  </a:solidFill>
                </a:rPr>
                <a:t>para</a:t>
              </a:r>
              <a:r>
                <a:rPr lang="es-CL" b="1" dirty="0">
                  <a:solidFill>
                    <a:srgbClr val="C00000"/>
                  </a:solidFill>
                </a:rPr>
                <a:t> comprender la transformación digital desde una perspectiva latinoamericana</a:t>
              </a:r>
              <a:r>
                <a:rPr lang="es-CL" dirty="0"/>
                <a:t>, en términos empíricos.</a:t>
              </a:r>
              <a:endParaRPr lang="es-CL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199" name="Grupo 14"/>
          <p:cNvGrpSpPr>
            <a:grpSpLocks/>
          </p:cNvGrpSpPr>
          <p:nvPr/>
        </p:nvGrpSpPr>
        <p:grpSpPr bwMode="auto">
          <a:xfrm>
            <a:off x="228600" y="1007809"/>
            <a:ext cx="4511501" cy="1967512"/>
            <a:chOff x="-239281" y="2053796"/>
            <a:chExt cx="4101034" cy="2167381"/>
          </a:xfrm>
        </p:grpSpPr>
        <p:sp>
          <p:nvSpPr>
            <p:cNvPr id="16" name="Elipse 15"/>
            <p:cNvSpPr/>
            <p:nvPr/>
          </p:nvSpPr>
          <p:spPr>
            <a:xfrm>
              <a:off x="-239281" y="2053796"/>
              <a:ext cx="4101034" cy="2167381"/>
            </a:xfrm>
            <a:prstGeom prst="ellipse">
              <a:avLst/>
            </a:prstGeom>
          </p:spPr>
          <p:style>
            <a:lnRef idx="3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1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Elipse 4"/>
            <p:cNvSpPr/>
            <p:nvPr/>
          </p:nvSpPr>
          <p:spPr>
            <a:xfrm>
              <a:off x="142783" y="2605540"/>
              <a:ext cx="3435164" cy="1400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700" tIns="12700" rIns="12700" bIns="12700" spcCol="1270" anchor="ctr"/>
            <a:lstStyle/>
            <a:p>
              <a:pPr algn="ctr" defTabSz="889000">
                <a:defRPr/>
              </a:pPr>
              <a:r>
                <a:rPr lang="en-US" sz="2000" b="1" dirty="0" err="1"/>
                <a:t>Esta</a:t>
              </a:r>
              <a:r>
                <a:rPr lang="en-US" sz="2000" b="1" dirty="0"/>
                <a:t> </a:t>
              </a:r>
              <a:r>
                <a:rPr lang="en-US" sz="2000" b="1" dirty="0" err="1"/>
                <a:t>investigación</a:t>
              </a:r>
              <a:r>
                <a:rPr lang="en-US" sz="2000" b="1" dirty="0"/>
                <a:t> </a:t>
              </a:r>
              <a:r>
                <a:rPr lang="en-US" sz="2000" b="1" dirty="0" err="1"/>
                <a:t>explora</a:t>
              </a:r>
              <a:r>
                <a:rPr lang="en-US" sz="2000" b="1" dirty="0"/>
                <a:t> </a:t>
              </a:r>
              <a:r>
                <a:rPr lang="en-US" sz="2000" b="1" dirty="0">
                  <a:solidFill>
                    <a:srgbClr val="C00000"/>
                  </a:solidFill>
                </a:rPr>
                <a:t> </a:t>
              </a:r>
              <a:r>
                <a:rPr lang="en-US" sz="2000" b="1" dirty="0" err="1">
                  <a:solidFill>
                    <a:srgbClr val="C00000"/>
                  </a:solidFill>
                </a:rPr>
                <a:t>cómo</a:t>
              </a:r>
              <a:r>
                <a:rPr lang="en-US" sz="2000" b="1" dirty="0">
                  <a:solidFill>
                    <a:srgbClr val="C00000"/>
                  </a:solidFill>
                </a:rPr>
                <a:t> la </a:t>
              </a:r>
              <a:r>
                <a:rPr lang="en-US" sz="2000" b="1" dirty="0" err="1">
                  <a:solidFill>
                    <a:srgbClr val="C00000"/>
                  </a:solidFill>
                </a:rPr>
                <a:t>adopción</a:t>
              </a:r>
              <a:r>
                <a:rPr lang="en-US" sz="2000" b="1" dirty="0">
                  <a:solidFill>
                    <a:srgbClr val="C00000"/>
                  </a:solidFill>
                </a:rPr>
                <a:t> de </a:t>
              </a:r>
              <a:r>
                <a:rPr lang="en-US" sz="2000" b="1" dirty="0" err="1">
                  <a:solidFill>
                    <a:srgbClr val="C00000"/>
                  </a:solidFill>
                </a:rPr>
                <a:t>tecnologías</a:t>
              </a:r>
              <a:r>
                <a:rPr lang="en-US" sz="2000" b="1" dirty="0">
                  <a:solidFill>
                    <a:srgbClr val="C00000"/>
                  </a:solidFill>
                </a:rPr>
                <a:t> por las </a:t>
              </a:r>
              <a:r>
                <a:rPr lang="en-US" sz="2000" b="1" dirty="0" err="1">
                  <a:solidFill>
                    <a:srgbClr val="C00000"/>
                  </a:solidFill>
                </a:rPr>
                <a:t>universidades</a:t>
              </a:r>
              <a:r>
                <a:rPr lang="en-US" sz="2000" b="1" dirty="0">
                  <a:solidFill>
                    <a:srgbClr val="C00000"/>
                  </a:solidFill>
                </a:rPr>
                <a:t> </a:t>
              </a:r>
              <a:r>
                <a:rPr lang="en-US" sz="2000" b="1" dirty="0" err="1">
                  <a:solidFill>
                    <a:srgbClr val="C00000"/>
                  </a:solidFill>
                </a:rPr>
                <a:t>proporciona</a:t>
              </a:r>
              <a:r>
                <a:rPr lang="en-US" sz="2000" b="1" dirty="0"/>
                <a:t> un </a:t>
              </a:r>
              <a:r>
                <a:rPr lang="en-US" sz="2000" b="1" dirty="0" err="1"/>
                <a:t>contexto</a:t>
              </a:r>
              <a:r>
                <a:rPr lang="en-US" sz="2000" b="1" dirty="0"/>
                <a:t> para </a:t>
              </a:r>
              <a:r>
                <a:rPr lang="en-US" sz="2000" b="1" dirty="0" err="1"/>
                <a:t>comprender</a:t>
              </a:r>
              <a:r>
                <a:rPr lang="en-US" sz="2000" b="1" dirty="0"/>
                <a:t> la </a:t>
              </a:r>
              <a:r>
                <a:rPr lang="en-US" sz="2000" b="1" dirty="0" err="1">
                  <a:solidFill>
                    <a:srgbClr val="C00000"/>
                  </a:solidFill>
                </a:rPr>
                <a:t>digitalización</a:t>
              </a:r>
              <a:r>
                <a:rPr lang="en-US" sz="2000" b="1" dirty="0"/>
                <a:t>.</a:t>
              </a:r>
              <a:endParaRPr lang="es-CL" sz="2000" b="1" dirty="0">
                <a:solidFill>
                  <a:srgbClr val="0070C0"/>
                </a:solidFill>
                <a:latin typeface="Calibri"/>
              </a:endParaRPr>
            </a:p>
          </p:txBody>
        </p:sp>
      </p:grpSp>
      <p:sp>
        <p:nvSpPr>
          <p:cNvPr id="20" name="Flecha izquierda 19"/>
          <p:cNvSpPr/>
          <p:nvPr/>
        </p:nvSpPr>
        <p:spPr>
          <a:xfrm rot="12513543" flipV="1">
            <a:off x="1920323" y="3258248"/>
            <a:ext cx="1236149" cy="20634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</p:txBody>
      </p:sp>
      <p:sp>
        <p:nvSpPr>
          <p:cNvPr id="26" name="object 32"/>
          <p:cNvSpPr/>
          <p:nvPr/>
        </p:nvSpPr>
        <p:spPr>
          <a:xfrm>
            <a:off x="8240269" y="7917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9" name="5 Tabla">
            <a:extLst>
              <a:ext uri="{FF2B5EF4-FFF2-40B4-BE49-F238E27FC236}">
                <a16:creationId xmlns:a16="http://schemas.microsoft.com/office/drawing/2014/main" id="{82C905AA-07B1-4F97-8C7F-9EBDCE9F9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49221"/>
              </p:ext>
            </p:extLst>
          </p:nvPr>
        </p:nvGraphicFramePr>
        <p:xfrm>
          <a:off x="527633" y="6054472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843693"/>
      </p:ext>
    </p:extLst>
  </p:cSld>
  <p:clrMapOvr>
    <a:masterClrMapping/>
  </p:clrMapOvr>
  <p:transition spd="slow" advTm="75242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  <a:p>
            <a:pPr algn="just"/>
            <a:endParaRPr lang="es-ES" sz="600" b="1" spc="-5" dirty="0">
              <a:solidFill>
                <a:srgbClr val="800000"/>
              </a:solidFill>
              <a:cs typeface="Calibri"/>
            </a:endParaRPr>
          </a:p>
        </p:txBody>
      </p:sp>
      <p:sp>
        <p:nvSpPr>
          <p:cNvPr id="20" name="object 32"/>
          <p:cNvSpPr/>
          <p:nvPr/>
        </p:nvSpPr>
        <p:spPr>
          <a:xfrm>
            <a:off x="8252950" y="-4705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5CD4A354-4BE8-1E4F-BE16-941E41C06512}"/>
              </a:ext>
            </a:extLst>
          </p:cNvPr>
          <p:cNvSpPr/>
          <p:nvPr/>
        </p:nvSpPr>
        <p:spPr>
          <a:xfrm>
            <a:off x="359532" y="990600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/>
              <a:t>En su trabajo de 2019, Jensen examina diversos aspectos dentro de </a:t>
            </a:r>
            <a:r>
              <a:rPr lang="es-ES" sz="2000" b="1" dirty="0">
                <a:solidFill>
                  <a:srgbClr val="C00000"/>
                </a:solidFill>
              </a:rPr>
              <a:t>las instituciones de educación superior, para evaluar el nivel de transformación digital: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rgbClr val="C00000"/>
                </a:solidFill>
              </a:rPr>
              <a:t>Cambios desde la perspectiva de la gobernanza institucional general</a:t>
            </a:r>
          </a:p>
          <a:p>
            <a:pPr marL="457200" indent="-457200">
              <a:buAutoNum type="arabicPeriod"/>
            </a:pPr>
            <a:r>
              <a:rPr lang="es-ES" sz="2000" dirty="0"/>
              <a:t>Uso de la tecnología en el proceso de Enseñanza-Aprendizaje, </a:t>
            </a:r>
          </a:p>
          <a:p>
            <a:pPr marL="457200" indent="-457200">
              <a:buAutoNum type="arabicPeriod"/>
            </a:pPr>
            <a:r>
              <a:rPr lang="es-ES" sz="2000" dirty="0">
                <a:solidFill>
                  <a:srgbClr val="C00000"/>
                </a:solidFill>
              </a:rPr>
              <a:t>Revisión del progreso hacia el manejo de recursos educativos abiertos (REA), como en la Ciencia Abierta</a:t>
            </a:r>
          </a:p>
          <a:p>
            <a:pPr marL="457200" indent="-457200">
              <a:buAutoNum type="arabicPeriod"/>
            </a:pPr>
            <a:r>
              <a:rPr lang="es-ES" sz="2000" dirty="0"/>
              <a:t>Disponibilidad de infraestructuras de conocimiento digital, como la Biblioteca en línea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C5B95A33-9A57-6D44-92FB-B899E75C017F}"/>
              </a:ext>
            </a:extLst>
          </p:cNvPr>
          <p:cNvSpPr/>
          <p:nvPr/>
        </p:nvSpPr>
        <p:spPr>
          <a:xfrm>
            <a:off x="228600" y="1920240"/>
            <a:ext cx="8686800" cy="19326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C596BD7-A8FC-1D4A-8BB6-A1C89DB0758A}"/>
              </a:ext>
            </a:extLst>
          </p:cNvPr>
          <p:cNvSpPr/>
          <p:nvPr/>
        </p:nvSpPr>
        <p:spPr>
          <a:xfrm>
            <a:off x="102466" y="3992946"/>
            <a:ext cx="90105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/>
              <a:t>Se estableció un </a:t>
            </a:r>
            <a:r>
              <a:rPr lang="es-ES" sz="2000" b="1" dirty="0">
                <a:solidFill>
                  <a:srgbClr val="C00000"/>
                </a:solidFill>
              </a:rPr>
              <a:t>Grupo de Consejeros Expertos</a:t>
            </a:r>
            <a:r>
              <a:rPr lang="es-ES" sz="2000" dirty="0"/>
              <a:t>, compuesto por miembros de la Asociación Internacional de Universidades (IAU) y expertos mundiales</a:t>
            </a:r>
          </a:p>
          <a:p>
            <a:endParaRPr lang="es-ES" sz="1600" dirty="0"/>
          </a:p>
          <a:p>
            <a:r>
              <a:rPr lang="es-ES" sz="2000" dirty="0"/>
              <a:t>El proceso de recolección de datos se dividió en consultas bien diferenciadas:</a:t>
            </a:r>
          </a:p>
          <a:p>
            <a:endParaRPr lang="es-ES" sz="1600" dirty="0"/>
          </a:p>
          <a:p>
            <a:pPr marL="342900" indent="-342900">
              <a:buAutoNum type="arabicParenR"/>
            </a:pPr>
            <a:r>
              <a:rPr lang="es-ES" sz="2000" dirty="0"/>
              <a:t>Específicamente, a las Instituciones de Educación Superior</a:t>
            </a:r>
          </a:p>
          <a:p>
            <a:pPr marL="342900" indent="-342900">
              <a:buAutoNum type="arabicParenR"/>
            </a:pPr>
            <a:r>
              <a:rPr lang="es-ES" sz="2000" dirty="0"/>
              <a:t>Globalmente, a todos los estratos representativos de dichas instituciones</a:t>
            </a:r>
          </a:p>
        </p:txBody>
      </p:sp>
      <p:graphicFrame>
        <p:nvGraphicFramePr>
          <p:cNvPr id="8" name="5 Tabla">
            <a:extLst>
              <a:ext uri="{FF2B5EF4-FFF2-40B4-BE49-F238E27FC236}">
                <a16:creationId xmlns:a16="http://schemas.microsoft.com/office/drawing/2014/main" id="{EBE742E2-79ED-455E-9419-02BAEA4A2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982499"/>
              </p:ext>
            </p:extLst>
          </p:nvPr>
        </p:nvGraphicFramePr>
        <p:xfrm>
          <a:off x="527633" y="6019800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  <a:p>
            <a:pPr algn="just"/>
            <a:endParaRPr lang="es-ES" sz="600" b="1" spc="-5" dirty="0">
              <a:solidFill>
                <a:srgbClr val="800000"/>
              </a:solidFill>
              <a:cs typeface="Calibri"/>
            </a:endParaRPr>
          </a:p>
        </p:txBody>
      </p:sp>
      <p:sp>
        <p:nvSpPr>
          <p:cNvPr id="8" name="object 32"/>
          <p:cNvSpPr/>
          <p:nvPr/>
        </p:nvSpPr>
        <p:spPr>
          <a:xfrm>
            <a:off x="8240269" y="-10886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EE0155DA-727E-AC42-8678-E2A533F5D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0869" y="5275463"/>
            <a:ext cx="3102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90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s-ES" sz="2400" dirty="0">
                <a:latin typeface="Garamond" panose="02020404030301010803" pitchFamily="18" charset="0"/>
                <a:ea typeface="SimSun" panose="02010600030101010101" pitchFamily="2" charset="-122"/>
              </a:rPr>
              <a:t>Fuent</a:t>
            </a:r>
            <a:r>
              <a:rPr kumimoji="0" lang="en-US" altLang="es-ES" sz="2400" i="0" u="none" strike="noStrike" cap="none" normalizeH="0" baseline="0" dirty="0">
                <a:ln>
                  <a:noFill/>
                </a:ln>
                <a:effectLst/>
                <a:latin typeface="Garamond" panose="02020404030301010803" pitchFamily="18" charset="0"/>
                <a:ea typeface="SimSun" panose="02010600030101010101" pitchFamily="2" charset="-122"/>
              </a:rPr>
              <a:t>e: Jensen (2019).</a:t>
            </a:r>
            <a:endParaRPr kumimoji="0" lang="en-US" altLang="es-ES" sz="24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5D1FB-01BD-C347-8112-D05DA9C07714}"/>
              </a:ext>
            </a:extLst>
          </p:cNvPr>
          <p:cNvSpPr/>
          <p:nvPr/>
        </p:nvSpPr>
        <p:spPr>
          <a:xfrm>
            <a:off x="609600" y="1125919"/>
            <a:ext cx="77830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905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s-ES" sz="24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Tabla</a:t>
            </a:r>
            <a:r>
              <a:rPr lang="en-US" altLang="es-ES" sz="2400" b="1" dirty="0">
                <a:latin typeface="Garamond" panose="02020404030301010803" pitchFamily="18" charset="0"/>
                <a:ea typeface="SimSun" panose="02010600030101010101" pitchFamily="2" charset="-122"/>
              </a:rPr>
              <a:t> 1. </a:t>
            </a:r>
            <a:r>
              <a:rPr lang="en-US" altLang="es-ES" sz="24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Perfil</a:t>
            </a:r>
            <a:r>
              <a:rPr lang="en-US" altLang="es-ES" sz="2400" b="1" dirty="0">
                <a:latin typeface="Garamond" panose="02020404030301010803" pitchFamily="18" charset="0"/>
                <a:ea typeface="SimSun" panose="02010600030101010101" pitchFamily="2" charset="-122"/>
              </a:rPr>
              <a:t> y </a:t>
            </a:r>
            <a:r>
              <a:rPr lang="en-US" altLang="es-ES" sz="24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distribución</a:t>
            </a:r>
            <a:r>
              <a:rPr lang="en-US" altLang="es-ES" sz="2400" b="1" dirty="0">
                <a:latin typeface="Garamond" panose="02020404030301010803" pitchFamily="18" charset="0"/>
                <a:ea typeface="SimSun" panose="02010600030101010101" pitchFamily="2" charset="-122"/>
              </a:rPr>
              <a:t> de </a:t>
            </a:r>
            <a:r>
              <a:rPr lang="en-US" altLang="es-ES" sz="24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respuestas</a:t>
            </a:r>
            <a:r>
              <a:rPr lang="en-US" altLang="es-ES" sz="2400" b="1" dirty="0">
                <a:latin typeface="Garamond" panose="02020404030301010803" pitchFamily="18" charset="0"/>
                <a:ea typeface="SimSun" panose="02010600030101010101" pitchFamily="2" charset="-122"/>
              </a:rPr>
              <a:t> por </a:t>
            </a:r>
            <a:r>
              <a:rPr lang="en-US" altLang="es-ES" sz="24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región</a:t>
            </a:r>
            <a:endParaRPr lang="en-US" altLang="es-ES" sz="2400" b="1" dirty="0"/>
          </a:p>
        </p:txBody>
      </p:sp>
      <p:pic>
        <p:nvPicPr>
          <p:cNvPr id="14" name="Imagen 13" descr="Tabla&#10;&#10;Descripción generada automáticamente">
            <a:extLst>
              <a:ext uri="{FF2B5EF4-FFF2-40B4-BE49-F238E27FC236}">
                <a16:creationId xmlns:a16="http://schemas.microsoft.com/office/drawing/2014/main" id="{194565C8-2A7D-4A4A-AE46-8DB541F817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46" b="10767"/>
          <a:stretch/>
        </p:blipFill>
        <p:spPr>
          <a:xfrm>
            <a:off x="479956" y="1864001"/>
            <a:ext cx="8042355" cy="3018935"/>
          </a:xfrm>
          <a:prstGeom prst="rect">
            <a:avLst/>
          </a:prstGeom>
        </p:spPr>
      </p:pic>
      <p:graphicFrame>
        <p:nvGraphicFramePr>
          <p:cNvPr id="9" name="5 Tabla">
            <a:extLst>
              <a:ext uri="{FF2B5EF4-FFF2-40B4-BE49-F238E27FC236}">
                <a16:creationId xmlns:a16="http://schemas.microsoft.com/office/drawing/2014/main" id="{51463870-4984-4162-886D-9FA869609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699570"/>
              </p:ext>
            </p:extLst>
          </p:nvPr>
        </p:nvGraphicFramePr>
        <p:xfrm>
          <a:off x="527633" y="6054472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354326" y="2522981"/>
            <a:ext cx="169418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Geo-codificación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859017" y="2241042"/>
            <a:ext cx="2342515" cy="937260"/>
          </a:xfrm>
          <a:custGeom>
            <a:avLst/>
            <a:gdLst/>
            <a:ahLst/>
            <a:cxnLst/>
            <a:rect l="l" t="t" r="r" b="b"/>
            <a:pathLst>
              <a:path w="2342515" h="937260">
                <a:moveTo>
                  <a:pt x="0" y="0"/>
                </a:moveTo>
                <a:lnTo>
                  <a:pt x="1873758" y="0"/>
                </a:lnTo>
                <a:lnTo>
                  <a:pt x="2342388" y="468630"/>
                </a:lnTo>
                <a:lnTo>
                  <a:pt x="1873758" y="937260"/>
                </a:lnTo>
                <a:lnTo>
                  <a:pt x="0" y="937260"/>
                </a:lnTo>
                <a:lnTo>
                  <a:pt x="468630" y="468630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42354" y="2390393"/>
            <a:ext cx="825500" cy="579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2185"/>
              </a:lnSpc>
              <a:spcBef>
                <a:spcPts val="95"/>
              </a:spcBef>
            </a:pP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Unión</a:t>
            </a:r>
            <a:endParaRPr sz="1900">
              <a:latin typeface="Calibri"/>
              <a:cs typeface="Calibri"/>
            </a:endParaRPr>
          </a:p>
          <a:p>
            <a:pPr algn="ctr">
              <a:lnSpc>
                <a:spcPts val="2185"/>
              </a:lnSpc>
            </a:pP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Espa</a:t>
            </a:r>
            <a:r>
              <a:rPr sz="1900" b="1" spc="-15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1900" b="1" spc="-5" dirty="0">
                <a:solidFill>
                  <a:srgbClr val="FFFFFF"/>
                </a:solidFill>
                <a:latin typeface="Calibri"/>
                <a:cs typeface="Calibri"/>
              </a:rPr>
              <a:t>ial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22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</p:txBody>
      </p:sp>
      <p:sp>
        <p:nvSpPr>
          <p:cNvPr id="23" name="object 32"/>
          <p:cNvSpPr/>
          <p:nvPr/>
        </p:nvSpPr>
        <p:spPr>
          <a:xfrm>
            <a:off x="8240269" y="-126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Imagen 27" descr="Diagrama&#10;&#10;Descripción generada automáticamente">
            <a:extLst>
              <a:ext uri="{FF2B5EF4-FFF2-40B4-BE49-F238E27FC236}">
                <a16:creationId xmlns:a16="http://schemas.microsoft.com/office/drawing/2014/main" id="{61B3DECF-2EED-C949-B665-352D8A2C64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3" b="-1"/>
          <a:stretch/>
        </p:blipFill>
        <p:spPr>
          <a:xfrm>
            <a:off x="1040363" y="1389705"/>
            <a:ext cx="7199905" cy="4799097"/>
          </a:xfrm>
          <a:prstGeom prst="rect">
            <a:avLst/>
          </a:prstGeom>
        </p:spPr>
      </p:pic>
      <p:sp>
        <p:nvSpPr>
          <p:cNvPr id="29" name="Rectángulo 28">
            <a:extLst>
              <a:ext uri="{FF2B5EF4-FFF2-40B4-BE49-F238E27FC236}">
                <a16:creationId xmlns:a16="http://schemas.microsoft.com/office/drawing/2014/main" id="{33A2F07E-C9B6-0A48-8378-0F113A44A5BB}"/>
              </a:ext>
            </a:extLst>
          </p:cNvPr>
          <p:cNvSpPr/>
          <p:nvPr/>
        </p:nvSpPr>
        <p:spPr>
          <a:xfrm>
            <a:off x="516246" y="771201"/>
            <a:ext cx="81115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0500" algn="ctr"/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Figura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2. Los 12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países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de América Latina y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el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Caribe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seleccionados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para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el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estudio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de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su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panorama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en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</a:t>
            </a:r>
            <a:r>
              <a:rPr lang="en-US" sz="2000" b="1" dirty="0" err="1">
                <a:latin typeface="Garamond" panose="02020404030301010803" pitchFamily="18" charset="0"/>
                <a:ea typeface="SimSun" panose="02010600030101010101" pitchFamily="2" charset="-122"/>
              </a:rPr>
              <a:t>Inteligencia</a:t>
            </a:r>
            <a:r>
              <a:rPr lang="en-US" sz="2000" b="1" dirty="0">
                <a:latin typeface="Garamond" panose="02020404030301010803" pitchFamily="18" charset="0"/>
                <a:ea typeface="SimSun" panose="02010600030101010101" pitchFamily="2" charset="-122"/>
              </a:rPr>
              <a:t> Artificial</a:t>
            </a:r>
            <a:endParaRPr lang="es-ES" sz="2000" b="1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12" name="5 Tabla">
            <a:extLst>
              <a:ext uri="{FF2B5EF4-FFF2-40B4-BE49-F238E27FC236}">
                <a16:creationId xmlns:a16="http://schemas.microsoft.com/office/drawing/2014/main" id="{7E563833-04E5-447F-9E22-6B2EFAC7D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513425"/>
              </p:ext>
            </p:extLst>
          </p:nvPr>
        </p:nvGraphicFramePr>
        <p:xfrm>
          <a:off x="527633" y="6054472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112511" y="761999"/>
            <a:ext cx="2783089" cy="799788"/>
          </a:xfrm>
          <a:custGeom>
            <a:avLst/>
            <a:gdLst/>
            <a:ahLst/>
            <a:cxnLst/>
            <a:rect l="l" t="t" r="r" b="b"/>
            <a:pathLst>
              <a:path w="2342515" h="937260">
                <a:moveTo>
                  <a:pt x="0" y="0"/>
                </a:moveTo>
                <a:lnTo>
                  <a:pt x="1873758" y="0"/>
                </a:lnTo>
                <a:lnTo>
                  <a:pt x="2342388" y="468630"/>
                </a:lnTo>
                <a:lnTo>
                  <a:pt x="1873758" y="937260"/>
                </a:lnTo>
                <a:lnTo>
                  <a:pt x="0" y="937260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96277" y="945133"/>
            <a:ext cx="169608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5" dirty="0">
                <a:solidFill>
                  <a:srgbClr val="FFFFFF"/>
                </a:solidFill>
              </a:rPr>
              <a:t>Geo-codificación</a:t>
            </a:r>
            <a:endParaRPr sz="1900" dirty="0"/>
          </a:p>
        </p:txBody>
      </p:sp>
      <p:sp>
        <p:nvSpPr>
          <p:cNvPr id="22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  <a:p>
            <a:pPr algn="just"/>
            <a:endParaRPr sz="2000" dirty="0"/>
          </a:p>
        </p:txBody>
      </p:sp>
      <p:sp>
        <p:nvSpPr>
          <p:cNvPr id="23" name="object 32"/>
          <p:cNvSpPr/>
          <p:nvPr/>
        </p:nvSpPr>
        <p:spPr>
          <a:xfrm>
            <a:off x="8227658" y="0"/>
            <a:ext cx="903731" cy="5349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EE6D39BE-83D0-B849-99F0-B16330204C90}"/>
              </a:ext>
            </a:extLst>
          </p:cNvPr>
          <p:cNvSpPr/>
          <p:nvPr/>
        </p:nvSpPr>
        <p:spPr>
          <a:xfrm>
            <a:off x="62561" y="1161893"/>
            <a:ext cx="9018878" cy="48320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000" b="1" dirty="0"/>
              <a:t>Principales hallazgos del informe relacionados con la educación superior:</a:t>
            </a:r>
          </a:p>
          <a:p>
            <a:r>
              <a:rPr lang="es-ES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Todos los países considerados poseen algún tipo de estrategia digital. México y Argentina </a:t>
            </a:r>
            <a:r>
              <a:rPr lang="es-ES" dirty="0"/>
              <a:t>incluyen el desarrollo en una </a:t>
            </a:r>
            <a:r>
              <a:rPr lang="es-ES" b="1" dirty="0"/>
              <a:t>propuesta de estrategia nacional</a:t>
            </a:r>
            <a:r>
              <a:rPr lang="es-ES" dirty="0"/>
              <a:t>.</a:t>
            </a:r>
            <a:endParaRPr lang="es-ES" b="1" dirty="0"/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La escasez de infraestructura digital en la región es un desafío clave </a:t>
            </a:r>
            <a:r>
              <a:rPr lang="es-ES" dirty="0"/>
              <a:t>en términos de Inteligencia Artificial. Independientemente de las diferencias registradas entre áreas rurales y urbanas, la falta de conectividad es predominante en los 12 países estudiados.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 términos de género, escolarización y competencia en lengua extranjera, </a:t>
            </a:r>
            <a:r>
              <a:rPr lang="es-ES" b="1" dirty="0"/>
              <a:t>una mujer por cada dos hombres de la región participa en algún programa STEM (Ciencia, Tecnología, Ingeniería y Matemáticas)</a:t>
            </a:r>
            <a:r>
              <a:rPr lang="es-ES" dirty="0"/>
              <a:t>, con un nivel promedio en Lengua Inglesa del 56%.</a:t>
            </a:r>
            <a:r>
              <a:rPr lang="es-ES" b="1" dirty="0"/>
              <a:t> 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Cerca del 75% de las principales universidades de América Latina y el Caribe cuentan con investigación y desarrollo de sistemas autónomos</a:t>
            </a:r>
            <a:r>
              <a:rPr lang="es-ES" dirty="0"/>
              <a:t>. Más del 96% de dichas universidades ofrecen titulaciones relacionadas con la Inteligencia Artificial, teniendo el 50% de ellas su propio laboratorio o centro especializado.</a:t>
            </a:r>
          </a:p>
        </p:txBody>
      </p:sp>
      <p:graphicFrame>
        <p:nvGraphicFramePr>
          <p:cNvPr id="8" name="5 Tabla">
            <a:extLst>
              <a:ext uri="{FF2B5EF4-FFF2-40B4-BE49-F238E27FC236}">
                <a16:creationId xmlns:a16="http://schemas.microsoft.com/office/drawing/2014/main" id="{8748129C-EB33-413D-A367-4CE9E3026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999541"/>
              </p:ext>
            </p:extLst>
          </p:nvPr>
        </p:nvGraphicFramePr>
        <p:xfrm>
          <a:off x="527633" y="6054472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162305" y="927318"/>
            <a:ext cx="2344420" cy="937260"/>
          </a:xfrm>
          <a:custGeom>
            <a:avLst/>
            <a:gdLst/>
            <a:ahLst/>
            <a:cxnLst/>
            <a:rect l="l" t="t" r="r" b="b"/>
            <a:pathLst>
              <a:path w="2344420" h="937260">
                <a:moveTo>
                  <a:pt x="0" y="0"/>
                </a:moveTo>
                <a:lnTo>
                  <a:pt x="1875282" y="0"/>
                </a:lnTo>
                <a:lnTo>
                  <a:pt x="2343912" y="468629"/>
                </a:lnTo>
                <a:lnTo>
                  <a:pt x="1875282" y="937260"/>
                </a:lnTo>
                <a:lnTo>
                  <a:pt x="0" y="937260"/>
                </a:lnTo>
                <a:lnTo>
                  <a:pt x="468630" y="468629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29"/>
          <p:cNvSpPr/>
          <p:nvPr/>
        </p:nvSpPr>
        <p:spPr>
          <a:xfrm>
            <a:off x="7620" y="0"/>
            <a:ext cx="9136380" cy="822960"/>
          </a:xfrm>
          <a:custGeom>
            <a:avLst/>
            <a:gdLst/>
            <a:ahLst/>
            <a:cxnLst/>
            <a:rect l="l" t="t" r="r" b="b"/>
            <a:pathLst>
              <a:path w="9136380" h="822960">
                <a:moveTo>
                  <a:pt x="0" y="822960"/>
                </a:moveTo>
                <a:lnTo>
                  <a:pt x="9136380" y="822960"/>
                </a:lnTo>
                <a:lnTo>
                  <a:pt x="9136380" y="0"/>
                </a:lnTo>
                <a:lnTo>
                  <a:pt x="0" y="0"/>
                </a:lnTo>
                <a:lnTo>
                  <a:pt x="0" y="822960"/>
                </a:lnTo>
                <a:close/>
              </a:path>
            </a:pathLst>
          </a:custGeom>
          <a:solidFill>
            <a:srgbClr val="E6B8B8"/>
          </a:solidFill>
        </p:spPr>
        <p:txBody>
          <a:bodyPr wrap="square" lIns="0" tIns="0" rIns="0" bIns="0" rtlCol="0"/>
          <a:lstStyle/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Digital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Transformation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Higher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Education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: A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Descriptive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Analysis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of </a:t>
            </a:r>
          </a:p>
          <a:p>
            <a:pPr algn="just"/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International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Experiences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in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Latin</a:t>
            </a:r>
            <a:r>
              <a:rPr lang="es-ES" sz="2000" b="1" spc="-5" dirty="0">
                <a:solidFill>
                  <a:srgbClr val="800000"/>
                </a:solidFill>
                <a:cs typeface="Calibri"/>
              </a:rPr>
              <a:t> </a:t>
            </a:r>
            <a:r>
              <a:rPr lang="es-ES" sz="2000" b="1" spc="-5" dirty="0" err="1">
                <a:solidFill>
                  <a:srgbClr val="800000"/>
                </a:solidFill>
                <a:cs typeface="Calibri"/>
              </a:rPr>
              <a:t>America</a:t>
            </a:r>
            <a:endParaRPr lang="es-ES" sz="2000" b="1" spc="-5" dirty="0">
              <a:solidFill>
                <a:srgbClr val="800000"/>
              </a:solidFill>
              <a:cs typeface="Calibri"/>
            </a:endParaRPr>
          </a:p>
          <a:p>
            <a:pPr algn="just"/>
            <a:endParaRPr sz="2000" dirty="0"/>
          </a:p>
        </p:txBody>
      </p:sp>
      <p:sp>
        <p:nvSpPr>
          <p:cNvPr id="11" name="object 32"/>
          <p:cNvSpPr/>
          <p:nvPr/>
        </p:nvSpPr>
        <p:spPr>
          <a:xfrm>
            <a:off x="8240269" y="0"/>
            <a:ext cx="903731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F6224CAB-DEC7-1A47-A23B-143E722809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3774357"/>
              </p:ext>
            </p:extLst>
          </p:nvPr>
        </p:nvGraphicFramePr>
        <p:xfrm>
          <a:off x="650689" y="1371600"/>
          <a:ext cx="758958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ángulo 14">
            <a:extLst>
              <a:ext uri="{FF2B5EF4-FFF2-40B4-BE49-F238E27FC236}">
                <a16:creationId xmlns:a16="http://schemas.microsoft.com/office/drawing/2014/main" id="{28665529-3B3E-224F-AF90-AE55A88053AB}"/>
              </a:ext>
            </a:extLst>
          </p:cNvPr>
          <p:cNvSpPr/>
          <p:nvPr/>
        </p:nvSpPr>
        <p:spPr>
          <a:xfrm>
            <a:off x="1283533" y="886512"/>
            <a:ext cx="73767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err="1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Figura</a:t>
            </a:r>
            <a:r>
              <a:rPr lang="en-GB" sz="2400" b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GB" sz="2400" b="1" dirty="0" err="1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Promedios</a:t>
            </a:r>
            <a:r>
              <a:rPr lang="en-GB" sz="2400" b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gubernamentales</a:t>
            </a:r>
            <a:r>
              <a:rPr lang="en-GB" sz="2400" b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digitales</a:t>
            </a:r>
            <a:r>
              <a:rPr lang="en-GB" sz="2400" b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2019 </a:t>
            </a:r>
            <a:endParaRPr lang="es-ES" sz="2400" b="1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016530D-8374-AD45-8E91-43ED948BB936}"/>
              </a:ext>
            </a:extLst>
          </p:cNvPr>
          <p:cNvSpPr/>
          <p:nvPr/>
        </p:nvSpPr>
        <p:spPr>
          <a:xfrm>
            <a:off x="2286000" y="5748253"/>
            <a:ext cx="4572000" cy="44646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90500" algn="ctr">
              <a:lnSpc>
                <a:spcPts val="1300"/>
              </a:lnSpc>
            </a:pPr>
            <a:r>
              <a:rPr lang="en-GB" sz="15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Fuente: </a:t>
            </a:r>
            <a:r>
              <a:rPr lang="en-GB" sz="1500" dirty="0" err="1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Adaptación</a:t>
            </a:r>
            <a:r>
              <a:rPr lang="en-GB" sz="1500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de la OCDE, 2020)</a:t>
            </a:r>
            <a:endParaRPr lang="es-ES" sz="15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190500" algn="just">
              <a:lnSpc>
                <a:spcPts val="1300"/>
              </a:lnSpc>
            </a:pPr>
            <a:r>
              <a:rPr lang="en-GB" dirty="0">
                <a:solidFill>
                  <a:srgbClr val="FF0000"/>
                </a:solidFill>
                <a:latin typeface="Garamond" panose="02020404030301010803" pitchFamily="18" charset="0"/>
                <a:ea typeface="SimSun" panose="02010600030101010101" pitchFamily="2" charset="-122"/>
              </a:rPr>
              <a:t> </a:t>
            </a:r>
            <a:endParaRPr lang="es-E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9" name="5 Tabla">
            <a:extLst>
              <a:ext uri="{FF2B5EF4-FFF2-40B4-BE49-F238E27FC236}">
                <a16:creationId xmlns:a16="http://schemas.microsoft.com/office/drawing/2014/main" id="{1BFE68CF-A4FB-4D2E-98B5-23B237433D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031174"/>
              </p:ext>
            </p:extLst>
          </p:nvPr>
        </p:nvGraphicFramePr>
        <p:xfrm>
          <a:off x="359532" y="6044947"/>
          <a:ext cx="8424935" cy="80352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52"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INTRODUCCIÓN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TRANSF. DIGITAL EN EDUCACIÓN SUPERIOR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TRANSFORMACIÓN DIGITAL EN EDUCACIÓN SUPERIOR EN AMÉRICA LATINA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EL CASO DE CHILE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b="1" dirty="0"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DISCUSIÓN, CONCLUSIONES Y PROSPECTIVA</a:t>
                      </a:r>
                    </a:p>
                  </a:txBody>
                  <a:tcPr marT="36004" marB="36004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1305</Words>
  <Application>Microsoft Office PowerPoint</Application>
  <PresentationFormat>Presentación en pantalla (4:3)</PresentationFormat>
  <Paragraphs>169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Garamond</vt:lpstr>
      <vt:lpstr>Lucida Sans Unicode</vt:lpstr>
      <vt:lpstr>Times New Roman</vt:lpstr>
      <vt:lpstr>Office Theme</vt:lpstr>
      <vt:lpstr>Presentación de PowerPoint</vt:lpstr>
      <vt:lpstr>CONTENIDO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Geo-codificación</vt:lpstr>
      <vt:lpstr>Presentación de PowerPoint</vt:lpstr>
      <vt:lpstr>Unión  Espacial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HP</dc:creator>
  <cp:lastModifiedBy>KAREN NÚÑEZ VALDES</cp:lastModifiedBy>
  <cp:revision>73</cp:revision>
  <cp:lastPrinted>2021-06-03T01:17:23Z</cp:lastPrinted>
  <dcterms:created xsi:type="dcterms:W3CDTF">2018-06-06T22:17:31Z</dcterms:created>
  <dcterms:modified xsi:type="dcterms:W3CDTF">2021-06-03T09:39:43Z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2016-06-12T00:00:00Z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2018-06-06T00:00:00Z</vt:filetime>
  </property>
</Properties>
</file>